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60" r:id="rId4"/>
    <p:sldId id="261" r:id="rId5"/>
    <p:sldId id="262" r:id="rId6"/>
    <p:sldId id="263" r:id="rId7"/>
    <p:sldId id="264" r:id="rId8"/>
    <p:sldId id="265" r:id="rId9"/>
    <p:sldId id="267"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Muli Bold" panose="020B0604020202020204" charset="0"/>
      <p:regular r:id="rId15"/>
    </p:embeddedFont>
    <p:embeddedFont>
      <p:font typeface="Cabin Medium" panose="020B0604020202020204" charset="0"/>
      <p:regular r:id="rId16"/>
    </p:embeddedFont>
    <p:embeddedFont>
      <p:font typeface="Cabin Semi-Bold" panose="020B0604020202020204" charset="0"/>
      <p:regular r:id="rId17"/>
    </p:embeddedFont>
    <p:embeddedFont>
      <p:font typeface="Cabin"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8.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6.svg"/><Relationship Id="rId5" Type="http://schemas.openxmlformats.org/officeDocument/2006/relationships/image" Target="../media/image34.svg"/><Relationship Id="rId10" Type="http://schemas.openxmlformats.org/officeDocument/2006/relationships/image" Target="../media/image8.png"/><Relationship Id="rId4" Type="http://schemas.openxmlformats.org/officeDocument/2006/relationships/image" Target="../media/image13.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20.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60.sv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AutoShape 2"/>
          <p:cNvSpPr/>
          <p:nvPr/>
        </p:nvSpPr>
        <p:spPr>
          <a:xfrm>
            <a:off x="-670558" y="8093266"/>
            <a:ext cx="19629115" cy="0"/>
          </a:xfrm>
          <a:prstGeom prst="line">
            <a:avLst/>
          </a:prstGeom>
          <a:ln w="19050" cap="flat">
            <a:solidFill>
              <a:srgbClr val="A6CD70"/>
            </a:solidFill>
            <a:prstDash val="solid"/>
            <a:headEnd type="none" w="sm" len="sm"/>
            <a:tailEnd type="none" w="sm" len="sm"/>
          </a:ln>
        </p:spPr>
      </p:sp>
      <p:sp>
        <p:nvSpPr>
          <p:cNvPr id="3" name="AutoShape 3"/>
          <p:cNvSpPr/>
          <p:nvPr/>
        </p:nvSpPr>
        <p:spPr>
          <a:xfrm>
            <a:off x="0" y="8112316"/>
            <a:ext cx="18288000" cy="2174684"/>
          </a:xfrm>
          <a:prstGeom prst="rect">
            <a:avLst/>
          </a:prstGeom>
          <a:solidFill>
            <a:srgbClr val="FFFFFF"/>
          </a:solidFill>
        </p:spPr>
      </p:sp>
      <p:sp>
        <p:nvSpPr>
          <p:cNvPr id="4" name="Freeform 4"/>
          <p:cNvSpPr/>
          <p:nvPr/>
        </p:nvSpPr>
        <p:spPr>
          <a:xfrm rot="-8952039">
            <a:off x="8150637" y="-1554803"/>
            <a:ext cx="3668381" cy="3448278"/>
          </a:xfrm>
          <a:custGeom>
            <a:avLst/>
            <a:gdLst/>
            <a:ahLst/>
            <a:cxnLst/>
            <a:rect l="l" t="t" r="r" b="b"/>
            <a:pathLst>
              <a:path w="3668381" h="3448278">
                <a:moveTo>
                  <a:pt x="0" y="0"/>
                </a:moveTo>
                <a:lnTo>
                  <a:pt x="3668380" y="0"/>
                </a:lnTo>
                <a:lnTo>
                  <a:pt x="3668380" y="3448278"/>
                </a:lnTo>
                <a:lnTo>
                  <a:pt x="0" y="344827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12443151" y="662342"/>
            <a:ext cx="5760720" cy="8229600"/>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t="-20877" r="-15121"/>
              </a:stretch>
            </a:blipFill>
          </p:spPr>
        </p:sp>
      </p:grpSp>
      <p:sp>
        <p:nvSpPr>
          <p:cNvPr id="7" name="Freeform 7"/>
          <p:cNvSpPr/>
          <p:nvPr/>
        </p:nvSpPr>
        <p:spPr>
          <a:xfrm rot="-5491021">
            <a:off x="5128513" y="5902698"/>
            <a:ext cx="597650" cy="2858325"/>
          </a:xfrm>
          <a:custGeom>
            <a:avLst/>
            <a:gdLst/>
            <a:ahLst/>
            <a:cxnLst/>
            <a:rect l="l" t="t" r="r" b="b"/>
            <a:pathLst>
              <a:path w="597650" h="2858325">
                <a:moveTo>
                  <a:pt x="0" y="0"/>
                </a:moveTo>
                <a:lnTo>
                  <a:pt x="597650" y="0"/>
                </a:lnTo>
                <a:lnTo>
                  <a:pt x="597650" y="2858325"/>
                </a:lnTo>
                <a:lnTo>
                  <a:pt x="0" y="285832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884055" y="2002486"/>
            <a:ext cx="10453544" cy="3577903"/>
          </a:xfrm>
          <a:prstGeom prst="rect">
            <a:avLst/>
          </a:prstGeom>
        </p:spPr>
        <p:txBody>
          <a:bodyPr wrap="square" lIns="0" tIns="0" rIns="0" bIns="0" rtlCol="0" anchor="t">
            <a:spAutoFit/>
          </a:bodyPr>
          <a:lstStyle/>
          <a:p>
            <a:pPr algn="ctr">
              <a:lnSpc>
                <a:spcPts val="9296"/>
              </a:lnSpc>
            </a:pPr>
            <a:r>
              <a:rPr lang="en-US" sz="8451" dirty="0">
                <a:solidFill>
                  <a:srgbClr val="2E2E2E"/>
                </a:solidFill>
                <a:latin typeface="Cabin Semi-Bold"/>
              </a:rPr>
              <a:t>BÁO CÁO CUỐI KÌ MÔN ĐỘNG HỌC VÀ ĐỘNG LỰC HỌC</a:t>
            </a:r>
          </a:p>
        </p:txBody>
      </p:sp>
      <p:sp>
        <p:nvSpPr>
          <p:cNvPr id="9" name="TextBox 9"/>
          <p:cNvSpPr txBox="1"/>
          <p:nvPr/>
        </p:nvSpPr>
        <p:spPr>
          <a:xfrm>
            <a:off x="2147935" y="8930418"/>
            <a:ext cx="9047631" cy="481330"/>
          </a:xfrm>
          <a:prstGeom prst="rect">
            <a:avLst/>
          </a:prstGeom>
        </p:spPr>
        <p:txBody>
          <a:bodyPr lIns="0" tIns="0" rIns="0" bIns="0" rtlCol="0" anchor="t">
            <a:spAutoFit/>
          </a:bodyPr>
          <a:lstStyle/>
          <a:p>
            <a:pPr algn="ctr">
              <a:lnSpc>
                <a:spcPts val="3919"/>
              </a:lnSpc>
            </a:pPr>
            <a:r>
              <a:rPr lang="en-US" sz="2799">
                <a:solidFill>
                  <a:srgbClr val="2E2E2E"/>
                </a:solidFill>
                <a:latin typeface="Cabin"/>
              </a:rPr>
              <a:t>-Nhóm 13 -</a:t>
            </a:r>
          </a:p>
        </p:txBody>
      </p:sp>
      <p:sp>
        <p:nvSpPr>
          <p:cNvPr id="10" name="Freeform 10"/>
          <p:cNvSpPr/>
          <p:nvPr/>
        </p:nvSpPr>
        <p:spPr>
          <a:xfrm>
            <a:off x="1028700" y="8918123"/>
            <a:ext cx="808585" cy="563070"/>
          </a:xfrm>
          <a:custGeom>
            <a:avLst/>
            <a:gdLst/>
            <a:ahLst/>
            <a:cxnLst/>
            <a:rect l="l" t="t" r="r" b="b"/>
            <a:pathLst>
              <a:path w="808585" h="563070">
                <a:moveTo>
                  <a:pt x="0" y="0"/>
                </a:moveTo>
                <a:lnTo>
                  <a:pt x="808585" y="0"/>
                </a:lnTo>
                <a:lnTo>
                  <a:pt x="808585" y="563070"/>
                </a:lnTo>
                <a:lnTo>
                  <a:pt x="0" y="5630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a:off x="884055" y="479762"/>
            <a:ext cx="1097875" cy="1097875"/>
          </a:xfrm>
          <a:custGeom>
            <a:avLst/>
            <a:gdLst/>
            <a:ahLst/>
            <a:cxnLst/>
            <a:rect l="l" t="t" r="r" b="b"/>
            <a:pathLst>
              <a:path w="1097875" h="1097875">
                <a:moveTo>
                  <a:pt x="0" y="0"/>
                </a:moveTo>
                <a:lnTo>
                  <a:pt x="1097875" y="0"/>
                </a:lnTo>
                <a:lnTo>
                  <a:pt x="1097875" y="1097876"/>
                </a:lnTo>
                <a:lnTo>
                  <a:pt x="0" y="1097876"/>
                </a:lnTo>
                <a:lnTo>
                  <a:pt x="0" y="0"/>
                </a:lnTo>
                <a:close/>
              </a:path>
            </a:pathLst>
          </a:custGeom>
          <a:blipFill>
            <a:blip r:embed="rId9"/>
            <a:stretch>
              <a:fillRect/>
            </a:stretch>
          </a:blipFill>
        </p:spPr>
      </p:sp>
      <p:sp>
        <p:nvSpPr>
          <p:cNvPr id="12" name="TextBox 12"/>
          <p:cNvSpPr txBox="1"/>
          <p:nvPr/>
        </p:nvSpPr>
        <p:spPr>
          <a:xfrm>
            <a:off x="2284944" y="442058"/>
            <a:ext cx="5381361" cy="1135579"/>
          </a:xfrm>
          <a:prstGeom prst="rect">
            <a:avLst/>
          </a:prstGeom>
        </p:spPr>
        <p:txBody>
          <a:bodyPr lIns="0" tIns="0" rIns="0" bIns="0" rtlCol="0" anchor="t">
            <a:spAutoFit/>
          </a:bodyPr>
          <a:lstStyle/>
          <a:p>
            <a:pPr algn="ctr">
              <a:lnSpc>
                <a:spcPts val="4609"/>
              </a:lnSpc>
            </a:pPr>
            <a:r>
              <a:rPr lang="en-US" sz="3292" dirty="0" err="1">
                <a:solidFill>
                  <a:srgbClr val="000000"/>
                </a:solidFill>
                <a:latin typeface="Muli Bold"/>
              </a:rPr>
              <a:t>Trường</a:t>
            </a:r>
            <a:r>
              <a:rPr lang="en-US" sz="3292" dirty="0">
                <a:solidFill>
                  <a:srgbClr val="000000"/>
                </a:solidFill>
                <a:latin typeface="Muli Bold"/>
              </a:rPr>
              <a:t> </a:t>
            </a:r>
            <a:r>
              <a:rPr lang="en-US" sz="3292" dirty="0" err="1">
                <a:solidFill>
                  <a:srgbClr val="000000"/>
                </a:solidFill>
                <a:latin typeface="Muli Bold"/>
              </a:rPr>
              <a:t>đại</a:t>
            </a:r>
            <a:r>
              <a:rPr lang="en-US" sz="3292" dirty="0">
                <a:solidFill>
                  <a:srgbClr val="000000"/>
                </a:solidFill>
                <a:latin typeface="Muli Bold"/>
              </a:rPr>
              <a:t> </a:t>
            </a:r>
            <a:r>
              <a:rPr lang="en-US" sz="3292" dirty="0" err="1">
                <a:solidFill>
                  <a:srgbClr val="000000"/>
                </a:solidFill>
                <a:latin typeface="Muli Bold"/>
              </a:rPr>
              <a:t>học</a:t>
            </a:r>
            <a:r>
              <a:rPr lang="en-US" sz="3292" dirty="0">
                <a:solidFill>
                  <a:srgbClr val="000000"/>
                </a:solidFill>
                <a:latin typeface="Muli Bold"/>
              </a:rPr>
              <a:t> </a:t>
            </a:r>
            <a:r>
              <a:rPr lang="en-US" sz="3292" dirty="0" err="1">
                <a:solidFill>
                  <a:srgbClr val="000000"/>
                </a:solidFill>
                <a:latin typeface="Muli Bold"/>
              </a:rPr>
              <a:t>Công</a:t>
            </a:r>
            <a:r>
              <a:rPr lang="en-US" sz="3292" dirty="0">
                <a:solidFill>
                  <a:srgbClr val="000000"/>
                </a:solidFill>
                <a:latin typeface="Muli Bold"/>
              </a:rPr>
              <a:t> </a:t>
            </a:r>
            <a:r>
              <a:rPr lang="en-US" sz="3292" dirty="0" err="1">
                <a:solidFill>
                  <a:srgbClr val="000000"/>
                </a:solidFill>
                <a:latin typeface="Muli Bold"/>
              </a:rPr>
              <a:t>nghệ</a:t>
            </a:r>
            <a:endParaRPr lang="en-US" sz="3292" dirty="0">
              <a:solidFill>
                <a:srgbClr val="000000"/>
              </a:solidFill>
              <a:latin typeface="Muli Bold"/>
            </a:endParaRPr>
          </a:p>
          <a:p>
            <a:pPr algn="ctr">
              <a:lnSpc>
                <a:spcPts val="4609"/>
              </a:lnSpc>
              <a:spcBef>
                <a:spcPct val="0"/>
              </a:spcBef>
            </a:pPr>
            <a:r>
              <a:rPr lang="en-US" sz="3292" dirty="0" err="1">
                <a:solidFill>
                  <a:srgbClr val="000000"/>
                </a:solidFill>
                <a:latin typeface="Muli Bold"/>
              </a:rPr>
              <a:t>Đại</a:t>
            </a:r>
            <a:r>
              <a:rPr lang="en-US" sz="3292" dirty="0">
                <a:solidFill>
                  <a:srgbClr val="000000"/>
                </a:solidFill>
                <a:latin typeface="Muli Bold"/>
              </a:rPr>
              <a:t> </a:t>
            </a:r>
            <a:r>
              <a:rPr lang="en-US" sz="3292" dirty="0" err="1">
                <a:solidFill>
                  <a:srgbClr val="000000"/>
                </a:solidFill>
                <a:latin typeface="Muli Bold"/>
              </a:rPr>
              <a:t>học</a:t>
            </a:r>
            <a:r>
              <a:rPr lang="en-US" sz="3292" dirty="0">
                <a:solidFill>
                  <a:srgbClr val="000000"/>
                </a:solidFill>
                <a:latin typeface="Muli Bold"/>
              </a:rPr>
              <a:t> </a:t>
            </a:r>
            <a:r>
              <a:rPr lang="en-US" sz="3292" dirty="0" err="1">
                <a:solidFill>
                  <a:srgbClr val="000000"/>
                </a:solidFill>
                <a:latin typeface="Muli Bold"/>
              </a:rPr>
              <a:t>Quốc</a:t>
            </a:r>
            <a:r>
              <a:rPr lang="en-US" sz="3292" dirty="0">
                <a:solidFill>
                  <a:srgbClr val="000000"/>
                </a:solidFill>
                <a:latin typeface="Muli Bold"/>
              </a:rPr>
              <a:t> </a:t>
            </a:r>
            <a:r>
              <a:rPr lang="en-US" sz="3292" dirty="0" err="1">
                <a:solidFill>
                  <a:srgbClr val="000000"/>
                </a:solidFill>
                <a:latin typeface="Muli Bold"/>
              </a:rPr>
              <a:t>gia</a:t>
            </a:r>
            <a:r>
              <a:rPr lang="en-US" sz="3292" dirty="0">
                <a:solidFill>
                  <a:srgbClr val="000000"/>
                </a:solidFill>
                <a:latin typeface="Muli Bold"/>
              </a:rPr>
              <a:t> </a:t>
            </a:r>
            <a:r>
              <a:rPr lang="en-US" sz="3292" dirty="0" err="1">
                <a:solidFill>
                  <a:srgbClr val="000000"/>
                </a:solidFill>
                <a:latin typeface="Muli Bold"/>
              </a:rPr>
              <a:t>Hà</a:t>
            </a:r>
            <a:r>
              <a:rPr lang="en-US" sz="3292" dirty="0">
                <a:solidFill>
                  <a:srgbClr val="000000"/>
                </a:solidFill>
                <a:latin typeface="Muli Bold"/>
              </a:rPr>
              <a:t> </a:t>
            </a:r>
            <a:r>
              <a:rPr lang="en-US" sz="3292" dirty="0" err="1">
                <a:solidFill>
                  <a:srgbClr val="000000"/>
                </a:solidFill>
                <a:latin typeface="Muli Bold"/>
              </a:rPr>
              <a:t>Nội</a:t>
            </a:r>
            <a:endParaRPr lang="en-US" sz="3292" dirty="0">
              <a:solidFill>
                <a:srgbClr val="000000"/>
              </a:solidFill>
              <a:latin typeface="Muli Bold"/>
            </a:endParaRPr>
          </a:p>
        </p:txBody>
      </p:sp>
      <p:sp>
        <p:nvSpPr>
          <p:cNvPr id="13" name="Rectangle 12"/>
          <p:cNvSpPr/>
          <p:nvPr/>
        </p:nvSpPr>
        <p:spPr>
          <a:xfrm>
            <a:off x="1741263" y="5622118"/>
            <a:ext cx="9860973" cy="2081147"/>
          </a:xfrm>
          <a:prstGeom prst="rect">
            <a:avLst/>
          </a:prstGeom>
          <a:noFill/>
        </p:spPr>
        <p:txBody>
          <a:bodyPr wrap="square" lIns="91440" tIns="45720" rIns="91440" bIns="45720">
            <a:spAutoFit/>
          </a:bodyPr>
          <a:lstStyle/>
          <a:p>
            <a:pPr>
              <a:lnSpc>
                <a:spcPts val="8090"/>
              </a:lnSpc>
            </a:pPr>
            <a:r>
              <a:rPr lang="en-US" sz="5400" dirty="0" err="1">
                <a:solidFill>
                  <a:srgbClr val="00B0F0"/>
                </a:solidFill>
                <a:latin typeface="Cabin"/>
              </a:rPr>
              <a:t>Mô</a:t>
            </a:r>
            <a:r>
              <a:rPr lang="en-US" sz="5400" dirty="0">
                <a:solidFill>
                  <a:srgbClr val="00B0F0"/>
                </a:solidFill>
                <a:latin typeface="Cabin"/>
              </a:rPr>
              <a:t> </a:t>
            </a:r>
            <a:r>
              <a:rPr lang="en-US" sz="5400" dirty="0" err="1">
                <a:solidFill>
                  <a:srgbClr val="00B0F0"/>
                </a:solidFill>
                <a:latin typeface="Cabin"/>
              </a:rPr>
              <a:t>phỏng</a:t>
            </a:r>
            <a:r>
              <a:rPr lang="en-US" sz="5400" dirty="0">
                <a:solidFill>
                  <a:srgbClr val="00B0F0"/>
                </a:solidFill>
                <a:latin typeface="Cabin"/>
              </a:rPr>
              <a:t> </a:t>
            </a:r>
            <a:r>
              <a:rPr lang="en-US" sz="5400" dirty="0" err="1">
                <a:solidFill>
                  <a:srgbClr val="00B0F0"/>
                </a:solidFill>
                <a:latin typeface="Cabin"/>
              </a:rPr>
              <a:t>trên</a:t>
            </a:r>
            <a:r>
              <a:rPr lang="en-US" sz="5400" dirty="0">
                <a:solidFill>
                  <a:srgbClr val="00B0F0"/>
                </a:solidFill>
                <a:latin typeface="Cabin"/>
              </a:rPr>
              <a:t> </a:t>
            </a:r>
            <a:r>
              <a:rPr lang="en-US" sz="5400" dirty="0" err="1">
                <a:solidFill>
                  <a:srgbClr val="00B0F0"/>
                </a:solidFill>
                <a:latin typeface="Cabin"/>
              </a:rPr>
              <a:t>Vrep</a:t>
            </a:r>
            <a:r>
              <a:rPr lang="en-US" sz="5400" dirty="0">
                <a:solidFill>
                  <a:srgbClr val="00B0F0"/>
                </a:solidFill>
                <a:latin typeface="Cabin"/>
              </a:rPr>
              <a:t> - </a:t>
            </a:r>
            <a:r>
              <a:rPr lang="en-US" sz="5400" dirty="0" err="1">
                <a:solidFill>
                  <a:srgbClr val="00B0F0"/>
                </a:solidFill>
                <a:latin typeface="Cabin"/>
              </a:rPr>
              <a:t>Matlab</a:t>
            </a:r>
            <a:r>
              <a:rPr lang="en-US" sz="5400" dirty="0">
                <a:solidFill>
                  <a:srgbClr val="00B0F0"/>
                </a:solidFill>
                <a:latin typeface="Cabin"/>
              </a:rPr>
              <a:t>  </a:t>
            </a:r>
            <a:r>
              <a:rPr lang="en-US" sz="5400" dirty="0" err="1">
                <a:solidFill>
                  <a:srgbClr val="00B0F0"/>
                </a:solidFill>
                <a:latin typeface="Cabin"/>
              </a:rPr>
              <a:t>tay</a:t>
            </a:r>
            <a:r>
              <a:rPr lang="en-US" sz="5400" dirty="0">
                <a:solidFill>
                  <a:srgbClr val="00B0F0"/>
                </a:solidFill>
                <a:latin typeface="Cabin"/>
              </a:rPr>
              <a:t> </a:t>
            </a:r>
            <a:r>
              <a:rPr lang="en-US" sz="5400" dirty="0" err="1">
                <a:solidFill>
                  <a:srgbClr val="00B0F0"/>
                </a:solidFill>
                <a:latin typeface="Cabin"/>
              </a:rPr>
              <a:t>máy</a:t>
            </a:r>
            <a:r>
              <a:rPr lang="en-US" sz="5400" dirty="0">
                <a:solidFill>
                  <a:srgbClr val="00B0F0"/>
                </a:solidFill>
                <a:latin typeface="Cabin"/>
              </a:rPr>
              <a:t> ABB IRB 140  </a:t>
            </a:r>
            <a:r>
              <a:rPr lang="en-US" sz="5400" dirty="0" err="1">
                <a:solidFill>
                  <a:srgbClr val="00B0F0"/>
                </a:solidFill>
                <a:latin typeface="Cabin"/>
              </a:rPr>
              <a:t>vẽ</a:t>
            </a:r>
            <a:r>
              <a:rPr lang="en-US" sz="5400" dirty="0">
                <a:solidFill>
                  <a:srgbClr val="00B0F0"/>
                </a:solidFill>
                <a:latin typeface="Cabin"/>
              </a:rPr>
              <a:t> </a:t>
            </a:r>
            <a:r>
              <a:rPr lang="en-US" sz="5400" dirty="0" err="1">
                <a:solidFill>
                  <a:srgbClr val="00B0F0"/>
                </a:solidFill>
                <a:latin typeface="Cabin"/>
              </a:rPr>
              <a:t>hình</a:t>
            </a:r>
            <a:r>
              <a:rPr lang="en-US" sz="5400" dirty="0">
                <a:solidFill>
                  <a:srgbClr val="00B0F0"/>
                </a:solidFill>
                <a:latin typeface="Cabin"/>
              </a:rPr>
              <a:t> </a:t>
            </a:r>
            <a:r>
              <a:rPr lang="en-US" sz="5400" dirty="0" err="1">
                <a:solidFill>
                  <a:srgbClr val="00B0F0"/>
                </a:solidFill>
                <a:latin typeface="Cabin"/>
              </a:rPr>
              <a:t>ảnh</a:t>
            </a:r>
            <a:r>
              <a:rPr lang="en-US" sz="5400" dirty="0">
                <a:solidFill>
                  <a:srgbClr val="00B0F0"/>
                </a:solidFill>
                <a:latin typeface="Cabin"/>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3930" y="-377767"/>
            <a:ext cx="8085151" cy="11042534"/>
            <a:chOff x="0" y="0"/>
            <a:chExt cx="54386208" cy="74279570"/>
          </a:xfrm>
        </p:grpSpPr>
        <p:sp>
          <p:nvSpPr>
            <p:cNvPr id="3" name="Freeform 3"/>
            <p:cNvSpPr/>
            <p:nvPr/>
          </p:nvSpPr>
          <p:spPr>
            <a:xfrm>
              <a:off x="72390" y="72390"/>
              <a:ext cx="54241430" cy="74134789"/>
            </a:xfrm>
            <a:custGeom>
              <a:avLst/>
              <a:gdLst/>
              <a:ahLst/>
              <a:cxnLst/>
              <a:rect l="l" t="t" r="r" b="b"/>
              <a:pathLst>
                <a:path w="54241430" h="74134789">
                  <a:moveTo>
                    <a:pt x="0" y="0"/>
                  </a:moveTo>
                  <a:lnTo>
                    <a:pt x="54241430" y="0"/>
                  </a:lnTo>
                  <a:lnTo>
                    <a:pt x="54241430" y="74134789"/>
                  </a:lnTo>
                  <a:lnTo>
                    <a:pt x="0" y="74134789"/>
                  </a:lnTo>
                  <a:lnTo>
                    <a:pt x="0" y="0"/>
                  </a:lnTo>
                  <a:close/>
                </a:path>
              </a:pathLst>
            </a:custGeom>
            <a:solidFill>
              <a:srgbClr val="F5F2E0"/>
            </a:solidFill>
          </p:spPr>
        </p:sp>
        <p:sp>
          <p:nvSpPr>
            <p:cNvPr id="4" name="Freeform 4"/>
            <p:cNvSpPr/>
            <p:nvPr/>
          </p:nvSpPr>
          <p:spPr>
            <a:xfrm>
              <a:off x="0" y="0"/>
              <a:ext cx="54386206" cy="74279571"/>
            </a:xfrm>
            <a:custGeom>
              <a:avLst/>
              <a:gdLst/>
              <a:ahLst/>
              <a:cxnLst/>
              <a:rect l="l" t="t" r="r" b="b"/>
              <a:pathLst>
                <a:path w="54386206" h="74279571">
                  <a:moveTo>
                    <a:pt x="54241427" y="74134793"/>
                  </a:moveTo>
                  <a:lnTo>
                    <a:pt x="54386206" y="74134793"/>
                  </a:lnTo>
                  <a:lnTo>
                    <a:pt x="54386206" y="74279571"/>
                  </a:lnTo>
                  <a:lnTo>
                    <a:pt x="54241427" y="74279571"/>
                  </a:lnTo>
                  <a:lnTo>
                    <a:pt x="54241427" y="74134793"/>
                  </a:lnTo>
                  <a:close/>
                  <a:moveTo>
                    <a:pt x="0" y="144780"/>
                  </a:moveTo>
                  <a:lnTo>
                    <a:pt x="144780" y="144780"/>
                  </a:lnTo>
                  <a:lnTo>
                    <a:pt x="144780" y="74134793"/>
                  </a:lnTo>
                  <a:lnTo>
                    <a:pt x="0" y="74134793"/>
                  </a:lnTo>
                  <a:lnTo>
                    <a:pt x="0" y="144780"/>
                  </a:lnTo>
                  <a:close/>
                  <a:moveTo>
                    <a:pt x="0" y="74134793"/>
                  </a:moveTo>
                  <a:lnTo>
                    <a:pt x="144780" y="74134793"/>
                  </a:lnTo>
                  <a:lnTo>
                    <a:pt x="144780" y="74279571"/>
                  </a:lnTo>
                  <a:lnTo>
                    <a:pt x="0" y="74279571"/>
                  </a:lnTo>
                  <a:lnTo>
                    <a:pt x="0" y="74134793"/>
                  </a:lnTo>
                  <a:close/>
                  <a:moveTo>
                    <a:pt x="54241427" y="144780"/>
                  </a:moveTo>
                  <a:lnTo>
                    <a:pt x="54386206" y="144780"/>
                  </a:lnTo>
                  <a:lnTo>
                    <a:pt x="54386206" y="74134793"/>
                  </a:lnTo>
                  <a:lnTo>
                    <a:pt x="54241427" y="74134793"/>
                  </a:lnTo>
                  <a:lnTo>
                    <a:pt x="54241427" y="144780"/>
                  </a:lnTo>
                  <a:close/>
                  <a:moveTo>
                    <a:pt x="144780" y="74134793"/>
                  </a:moveTo>
                  <a:lnTo>
                    <a:pt x="54241427" y="74134793"/>
                  </a:lnTo>
                  <a:lnTo>
                    <a:pt x="54241427" y="74279571"/>
                  </a:lnTo>
                  <a:lnTo>
                    <a:pt x="144780" y="74279571"/>
                  </a:lnTo>
                  <a:lnTo>
                    <a:pt x="144780" y="74134793"/>
                  </a:lnTo>
                  <a:close/>
                  <a:moveTo>
                    <a:pt x="54241427" y="0"/>
                  </a:moveTo>
                  <a:lnTo>
                    <a:pt x="54386206" y="0"/>
                  </a:lnTo>
                  <a:lnTo>
                    <a:pt x="54386206" y="144780"/>
                  </a:lnTo>
                  <a:lnTo>
                    <a:pt x="54241427" y="144780"/>
                  </a:lnTo>
                  <a:lnTo>
                    <a:pt x="54241427" y="0"/>
                  </a:lnTo>
                  <a:close/>
                  <a:moveTo>
                    <a:pt x="0" y="0"/>
                  </a:moveTo>
                  <a:lnTo>
                    <a:pt x="144780" y="0"/>
                  </a:lnTo>
                  <a:lnTo>
                    <a:pt x="144780" y="144780"/>
                  </a:lnTo>
                  <a:lnTo>
                    <a:pt x="0" y="144780"/>
                  </a:lnTo>
                  <a:lnTo>
                    <a:pt x="0" y="0"/>
                  </a:lnTo>
                  <a:close/>
                  <a:moveTo>
                    <a:pt x="144780" y="0"/>
                  </a:moveTo>
                  <a:lnTo>
                    <a:pt x="54241427" y="0"/>
                  </a:lnTo>
                  <a:lnTo>
                    <a:pt x="54241427" y="144780"/>
                  </a:lnTo>
                  <a:lnTo>
                    <a:pt x="144780" y="144780"/>
                  </a:lnTo>
                  <a:lnTo>
                    <a:pt x="144780" y="0"/>
                  </a:lnTo>
                  <a:close/>
                </a:path>
              </a:pathLst>
            </a:custGeom>
            <a:solidFill>
              <a:srgbClr val="A6CD70"/>
            </a:solidFill>
          </p:spPr>
        </p:sp>
      </p:grpSp>
      <p:sp>
        <p:nvSpPr>
          <p:cNvPr id="5" name="TextBox 5"/>
          <p:cNvSpPr txBox="1"/>
          <p:nvPr/>
        </p:nvSpPr>
        <p:spPr>
          <a:xfrm>
            <a:off x="1345954" y="4120715"/>
            <a:ext cx="4749313" cy="1295400"/>
          </a:xfrm>
          <a:prstGeom prst="rect">
            <a:avLst/>
          </a:prstGeom>
        </p:spPr>
        <p:txBody>
          <a:bodyPr lIns="0" tIns="0" rIns="0" bIns="0" rtlCol="0" anchor="t">
            <a:spAutoFit/>
          </a:bodyPr>
          <a:lstStyle/>
          <a:p>
            <a:pPr algn="ctr">
              <a:lnSpc>
                <a:spcPts val="9900"/>
              </a:lnSpc>
            </a:pPr>
            <a:r>
              <a:rPr lang="en-US" sz="9000">
                <a:solidFill>
                  <a:srgbClr val="2E2E2E"/>
                </a:solidFill>
                <a:latin typeface="Cabin"/>
              </a:rPr>
              <a:t>Nội Dung</a:t>
            </a:r>
          </a:p>
        </p:txBody>
      </p:sp>
      <p:sp>
        <p:nvSpPr>
          <p:cNvPr id="6" name="Freeform 6"/>
          <p:cNvSpPr/>
          <p:nvPr/>
        </p:nvSpPr>
        <p:spPr>
          <a:xfrm>
            <a:off x="2238324" y="1028700"/>
            <a:ext cx="517567" cy="605663"/>
          </a:xfrm>
          <a:custGeom>
            <a:avLst/>
            <a:gdLst/>
            <a:ahLst/>
            <a:cxnLst/>
            <a:rect l="l" t="t" r="r" b="b"/>
            <a:pathLst>
              <a:path w="517567" h="605663">
                <a:moveTo>
                  <a:pt x="0" y="0"/>
                </a:moveTo>
                <a:lnTo>
                  <a:pt x="517567" y="0"/>
                </a:lnTo>
                <a:lnTo>
                  <a:pt x="517567" y="605663"/>
                </a:lnTo>
                <a:lnTo>
                  <a:pt x="0" y="60566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0363861" y="4681076"/>
            <a:ext cx="7007825" cy="924847"/>
            <a:chOff x="0" y="0"/>
            <a:chExt cx="9343767" cy="1233130"/>
          </a:xfrm>
        </p:grpSpPr>
        <p:sp>
          <p:nvSpPr>
            <p:cNvPr id="8" name="TextBox 8"/>
            <p:cNvSpPr txBox="1"/>
            <p:nvPr/>
          </p:nvSpPr>
          <p:spPr>
            <a:xfrm>
              <a:off x="0" y="11"/>
              <a:ext cx="9343767" cy="520700"/>
            </a:xfrm>
            <a:prstGeom prst="rect">
              <a:avLst/>
            </a:prstGeom>
          </p:spPr>
          <p:txBody>
            <a:bodyPr lIns="0" tIns="0" rIns="0" bIns="0" rtlCol="0" anchor="t">
              <a:spAutoFit/>
            </a:bodyPr>
            <a:lstStyle/>
            <a:p>
              <a:pPr marL="0" lvl="0" indent="0" algn="l">
                <a:lnSpc>
                  <a:spcPts val="3120"/>
                </a:lnSpc>
                <a:spcBef>
                  <a:spcPct val="0"/>
                </a:spcBef>
              </a:pPr>
              <a:r>
                <a:rPr lang="en-US" sz="2600">
                  <a:solidFill>
                    <a:srgbClr val="2E2E2E"/>
                  </a:solidFill>
                  <a:latin typeface="Cabin Medium"/>
                </a:rPr>
                <a:t> Thực Hiện, Phương Pháp</a:t>
              </a:r>
            </a:p>
          </p:txBody>
        </p:sp>
        <p:sp>
          <p:nvSpPr>
            <p:cNvPr id="9" name="TextBox 9"/>
            <p:cNvSpPr txBox="1"/>
            <p:nvPr/>
          </p:nvSpPr>
          <p:spPr>
            <a:xfrm>
              <a:off x="0" y="754329"/>
              <a:ext cx="9343767" cy="462280"/>
            </a:xfrm>
            <a:prstGeom prst="rect">
              <a:avLst/>
            </a:prstGeom>
          </p:spPr>
          <p:txBody>
            <a:bodyPr lIns="0" tIns="0" rIns="0" bIns="0" rtlCol="0" anchor="t">
              <a:spAutoFit/>
            </a:bodyPr>
            <a:lstStyle/>
            <a:p>
              <a:pPr marL="0" lvl="0" indent="0" algn="l">
                <a:lnSpc>
                  <a:spcPts val="2940"/>
                </a:lnSpc>
                <a:spcBef>
                  <a:spcPct val="0"/>
                </a:spcBef>
              </a:pPr>
              <a:r>
                <a:rPr lang="en-US" sz="2100">
                  <a:solidFill>
                    <a:srgbClr val="2E2E2E"/>
                  </a:solidFill>
                  <a:latin typeface="Cabin"/>
                </a:rPr>
                <a:t>------------------------------------------</a:t>
              </a:r>
            </a:p>
          </p:txBody>
        </p:sp>
      </p:grpSp>
      <p:grpSp>
        <p:nvGrpSpPr>
          <p:cNvPr id="10" name="Group 10"/>
          <p:cNvGrpSpPr/>
          <p:nvPr/>
        </p:nvGrpSpPr>
        <p:grpSpPr>
          <a:xfrm>
            <a:off x="10363861" y="7258559"/>
            <a:ext cx="7007825" cy="924847"/>
            <a:chOff x="0" y="0"/>
            <a:chExt cx="9343767" cy="1233130"/>
          </a:xfrm>
        </p:grpSpPr>
        <p:sp>
          <p:nvSpPr>
            <p:cNvPr id="11" name="TextBox 11"/>
            <p:cNvSpPr txBox="1"/>
            <p:nvPr/>
          </p:nvSpPr>
          <p:spPr>
            <a:xfrm>
              <a:off x="0" y="11"/>
              <a:ext cx="9343767" cy="520700"/>
            </a:xfrm>
            <a:prstGeom prst="rect">
              <a:avLst/>
            </a:prstGeom>
          </p:spPr>
          <p:txBody>
            <a:bodyPr lIns="0" tIns="0" rIns="0" bIns="0" rtlCol="0" anchor="t">
              <a:spAutoFit/>
            </a:bodyPr>
            <a:lstStyle/>
            <a:p>
              <a:pPr marL="0" lvl="0" indent="0" algn="l">
                <a:lnSpc>
                  <a:spcPts val="3120"/>
                </a:lnSpc>
                <a:spcBef>
                  <a:spcPct val="0"/>
                </a:spcBef>
              </a:pPr>
              <a:r>
                <a:rPr lang="en-US" sz="2600">
                  <a:solidFill>
                    <a:srgbClr val="2E2E2E"/>
                  </a:solidFill>
                  <a:latin typeface="Cabin Medium"/>
                </a:rPr>
                <a:t>Tổng Kết</a:t>
              </a:r>
            </a:p>
          </p:txBody>
        </p:sp>
        <p:sp>
          <p:nvSpPr>
            <p:cNvPr id="12" name="TextBox 12"/>
            <p:cNvSpPr txBox="1"/>
            <p:nvPr/>
          </p:nvSpPr>
          <p:spPr>
            <a:xfrm>
              <a:off x="0" y="754329"/>
              <a:ext cx="9343767" cy="462280"/>
            </a:xfrm>
            <a:prstGeom prst="rect">
              <a:avLst/>
            </a:prstGeom>
          </p:spPr>
          <p:txBody>
            <a:bodyPr lIns="0" tIns="0" rIns="0" bIns="0" rtlCol="0" anchor="t">
              <a:spAutoFit/>
            </a:bodyPr>
            <a:lstStyle/>
            <a:p>
              <a:pPr marL="0" lvl="0" indent="0" algn="l">
                <a:lnSpc>
                  <a:spcPts val="2940"/>
                </a:lnSpc>
                <a:spcBef>
                  <a:spcPct val="0"/>
                </a:spcBef>
              </a:pPr>
              <a:r>
                <a:rPr lang="en-US" sz="2100">
                  <a:solidFill>
                    <a:srgbClr val="2E2E2E"/>
                  </a:solidFill>
                  <a:latin typeface="Cabin"/>
                </a:rPr>
                <a:t>--------------------------------------------</a:t>
              </a:r>
            </a:p>
          </p:txBody>
        </p:sp>
      </p:grpSp>
      <p:sp>
        <p:nvSpPr>
          <p:cNvPr id="13" name="Freeform 13"/>
          <p:cNvSpPr/>
          <p:nvPr/>
        </p:nvSpPr>
        <p:spPr>
          <a:xfrm>
            <a:off x="8362832" y="1738190"/>
            <a:ext cx="1562335" cy="1655654"/>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8362832" y="4315673"/>
            <a:ext cx="1562335" cy="1655654"/>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8362832" y="6893156"/>
            <a:ext cx="1562335" cy="1655654"/>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a:off x="8847868" y="2177300"/>
            <a:ext cx="592263" cy="777434"/>
          </a:xfrm>
          <a:custGeom>
            <a:avLst/>
            <a:gdLst/>
            <a:ahLst/>
            <a:cxnLst/>
            <a:rect l="l" t="t" r="r" b="b"/>
            <a:pathLst>
              <a:path w="592263" h="777434">
                <a:moveTo>
                  <a:pt x="0" y="0"/>
                </a:moveTo>
                <a:lnTo>
                  <a:pt x="592264" y="0"/>
                </a:lnTo>
                <a:lnTo>
                  <a:pt x="592264" y="777434"/>
                </a:lnTo>
                <a:lnTo>
                  <a:pt x="0" y="7774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a:off x="8901711" y="7364377"/>
            <a:ext cx="535557" cy="713211"/>
          </a:xfrm>
          <a:custGeom>
            <a:avLst/>
            <a:gdLst/>
            <a:ahLst/>
            <a:cxnLst/>
            <a:rect l="l" t="t" r="r" b="b"/>
            <a:pathLst>
              <a:path w="535557" h="713211">
                <a:moveTo>
                  <a:pt x="0" y="0"/>
                </a:moveTo>
                <a:lnTo>
                  <a:pt x="535557" y="0"/>
                </a:lnTo>
                <a:lnTo>
                  <a:pt x="535557" y="713211"/>
                </a:lnTo>
                <a:lnTo>
                  <a:pt x="0" y="71321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8" name="Freeform 18"/>
          <p:cNvSpPr/>
          <p:nvPr/>
        </p:nvSpPr>
        <p:spPr>
          <a:xfrm>
            <a:off x="8847868" y="4830066"/>
            <a:ext cx="643242" cy="626869"/>
          </a:xfrm>
          <a:custGeom>
            <a:avLst/>
            <a:gdLst/>
            <a:ahLst/>
            <a:cxnLst/>
            <a:rect l="l" t="t" r="r" b="b"/>
            <a:pathLst>
              <a:path w="643242" h="626869">
                <a:moveTo>
                  <a:pt x="0" y="0"/>
                </a:moveTo>
                <a:lnTo>
                  <a:pt x="643243" y="0"/>
                </a:lnTo>
                <a:lnTo>
                  <a:pt x="643243" y="626868"/>
                </a:lnTo>
                <a:lnTo>
                  <a:pt x="0" y="62686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9" name="Freeform 19"/>
          <p:cNvSpPr/>
          <p:nvPr/>
        </p:nvSpPr>
        <p:spPr>
          <a:xfrm>
            <a:off x="1106799" y="5558142"/>
            <a:ext cx="5227623" cy="684343"/>
          </a:xfrm>
          <a:custGeom>
            <a:avLst/>
            <a:gdLst/>
            <a:ahLst/>
            <a:cxnLst/>
            <a:rect l="l" t="t" r="r" b="b"/>
            <a:pathLst>
              <a:path w="5227623" h="684343">
                <a:moveTo>
                  <a:pt x="0" y="0"/>
                </a:moveTo>
                <a:lnTo>
                  <a:pt x="5227623" y="0"/>
                </a:lnTo>
                <a:lnTo>
                  <a:pt x="5227623" y="684343"/>
                </a:lnTo>
                <a:lnTo>
                  <a:pt x="0" y="68434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nvGrpSpPr>
          <p:cNvPr id="20" name="Group 20"/>
          <p:cNvGrpSpPr/>
          <p:nvPr/>
        </p:nvGrpSpPr>
        <p:grpSpPr>
          <a:xfrm>
            <a:off x="10251475" y="2029887"/>
            <a:ext cx="7007825" cy="924847"/>
            <a:chOff x="0" y="0"/>
            <a:chExt cx="9343767" cy="1233130"/>
          </a:xfrm>
        </p:grpSpPr>
        <p:sp>
          <p:nvSpPr>
            <p:cNvPr id="21" name="TextBox 21"/>
            <p:cNvSpPr txBox="1"/>
            <p:nvPr/>
          </p:nvSpPr>
          <p:spPr>
            <a:xfrm>
              <a:off x="0" y="11"/>
              <a:ext cx="9343767" cy="520700"/>
            </a:xfrm>
            <a:prstGeom prst="rect">
              <a:avLst/>
            </a:prstGeom>
          </p:spPr>
          <p:txBody>
            <a:bodyPr lIns="0" tIns="0" rIns="0" bIns="0" rtlCol="0" anchor="t">
              <a:spAutoFit/>
            </a:bodyPr>
            <a:lstStyle/>
            <a:p>
              <a:pPr marL="0" lvl="0" indent="0" algn="l">
                <a:lnSpc>
                  <a:spcPts val="3120"/>
                </a:lnSpc>
                <a:spcBef>
                  <a:spcPct val="0"/>
                </a:spcBef>
              </a:pPr>
              <a:r>
                <a:rPr lang="en-US" sz="2600">
                  <a:solidFill>
                    <a:srgbClr val="2E2E2E"/>
                  </a:solidFill>
                  <a:latin typeface="Cabin Medium"/>
                </a:rPr>
                <a:t>Nghiên Cứu Ý Tưởng</a:t>
              </a:r>
            </a:p>
          </p:txBody>
        </p:sp>
        <p:sp>
          <p:nvSpPr>
            <p:cNvPr id="22" name="TextBox 22"/>
            <p:cNvSpPr txBox="1"/>
            <p:nvPr/>
          </p:nvSpPr>
          <p:spPr>
            <a:xfrm>
              <a:off x="0" y="754329"/>
              <a:ext cx="9343767" cy="462280"/>
            </a:xfrm>
            <a:prstGeom prst="rect">
              <a:avLst/>
            </a:prstGeom>
          </p:spPr>
          <p:txBody>
            <a:bodyPr lIns="0" tIns="0" rIns="0" bIns="0" rtlCol="0" anchor="t">
              <a:spAutoFit/>
            </a:bodyPr>
            <a:lstStyle/>
            <a:p>
              <a:pPr marL="0" lvl="0" indent="0" algn="l">
                <a:lnSpc>
                  <a:spcPts val="2940"/>
                </a:lnSpc>
                <a:spcBef>
                  <a:spcPct val="0"/>
                </a:spcBef>
              </a:pPr>
              <a:r>
                <a:rPr lang="en-US" sz="2100">
                  <a:solidFill>
                    <a:srgbClr val="2E2E2E"/>
                  </a:solidFill>
                  <a:latin typeface="Cabin"/>
                </a:rPr>
                <a:t>------------------------------------------</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AutoShape 2"/>
          <p:cNvSpPr/>
          <p:nvPr/>
        </p:nvSpPr>
        <p:spPr>
          <a:xfrm>
            <a:off x="1240049" y="2180021"/>
            <a:ext cx="12386" cy="402316"/>
          </a:xfrm>
          <a:prstGeom prst="rect">
            <a:avLst/>
          </a:prstGeom>
          <a:solidFill>
            <a:srgbClr val="2E2E2E"/>
          </a:solidFill>
        </p:spPr>
      </p:sp>
      <p:sp>
        <p:nvSpPr>
          <p:cNvPr id="3" name="AutoShape 3"/>
          <p:cNvSpPr/>
          <p:nvPr/>
        </p:nvSpPr>
        <p:spPr>
          <a:xfrm>
            <a:off x="10451933" y="9684861"/>
            <a:ext cx="2862650" cy="9928"/>
          </a:xfrm>
          <a:prstGeom prst="rect">
            <a:avLst/>
          </a:prstGeom>
          <a:solidFill>
            <a:srgbClr val="2E2E2E"/>
          </a:solidFill>
        </p:spPr>
      </p:sp>
      <p:sp>
        <p:nvSpPr>
          <p:cNvPr id="4" name="AutoShape 4"/>
          <p:cNvSpPr/>
          <p:nvPr/>
        </p:nvSpPr>
        <p:spPr>
          <a:xfrm>
            <a:off x="491883" y="2180021"/>
            <a:ext cx="12386" cy="305192"/>
          </a:xfrm>
          <a:prstGeom prst="rect">
            <a:avLst/>
          </a:prstGeom>
          <a:solidFill>
            <a:srgbClr val="2E2E2E"/>
          </a:solidFill>
        </p:spPr>
      </p:sp>
      <p:sp>
        <p:nvSpPr>
          <p:cNvPr id="5" name="AutoShape 5"/>
          <p:cNvSpPr/>
          <p:nvPr/>
        </p:nvSpPr>
        <p:spPr>
          <a:xfrm>
            <a:off x="865713" y="2180021"/>
            <a:ext cx="12386" cy="305192"/>
          </a:xfrm>
          <a:prstGeom prst="rect">
            <a:avLst/>
          </a:prstGeom>
          <a:solidFill>
            <a:srgbClr val="2E2E2E"/>
          </a:solidFill>
        </p:spPr>
      </p:sp>
      <p:grpSp>
        <p:nvGrpSpPr>
          <p:cNvPr id="6" name="Group 6"/>
          <p:cNvGrpSpPr/>
          <p:nvPr/>
        </p:nvGrpSpPr>
        <p:grpSpPr>
          <a:xfrm>
            <a:off x="-576521" y="9976836"/>
            <a:ext cx="8631653" cy="620329"/>
            <a:chOff x="0" y="0"/>
            <a:chExt cx="11508870" cy="827105"/>
          </a:xfrm>
        </p:grpSpPr>
        <p:sp>
          <p:nvSpPr>
            <p:cNvPr id="7" name="AutoShape 7"/>
            <p:cNvSpPr/>
            <p:nvPr/>
          </p:nvSpPr>
          <p:spPr>
            <a:xfrm>
              <a:off x="8257" y="406923"/>
              <a:ext cx="11500613" cy="13259"/>
            </a:xfrm>
            <a:prstGeom prst="rect">
              <a:avLst/>
            </a:prstGeom>
            <a:solidFill>
              <a:srgbClr val="2E2E2E"/>
            </a:solidFill>
          </p:spPr>
        </p:sp>
        <p:sp>
          <p:nvSpPr>
            <p:cNvPr id="8" name="AutoShape 8"/>
            <p:cNvSpPr/>
            <p:nvPr/>
          </p:nvSpPr>
          <p:spPr>
            <a:xfrm>
              <a:off x="3833206" y="0"/>
              <a:ext cx="16514" cy="406923"/>
            </a:xfrm>
            <a:prstGeom prst="rect">
              <a:avLst/>
            </a:prstGeom>
            <a:solidFill>
              <a:srgbClr val="2E2E2E"/>
            </a:solidFill>
          </p:spPr>
        </p:sp>
        <p:sp>
          <p:nvSpPr>
            <p:cNvPr id="9" name="AutoShape 9"/>
            <p:cNvSpPr/>
            <p:nvPr/>
          </p:nvSpPr>
          <p:spPr>
            <a:xfrm>
              <a:off x="7675664" y="13259"/>
              <a:ext cx="16514" cy="406923"/>
            </a:xfrm>
            <a:prstGeom prst="rect">
              <a:avLst/>
            </a:prstGeom>
            <a:solidFill>
              <a:srgbClr val="2E2E2E"/>
            </a:solidFill>
          </p:spPr>
        </p:sp>
        <p:sp>
          <p:nvSpPr>
            <p:cNvPr id="10" name="AutoShape 10"/>
            <p:cNvSpPr/>
            <p:nvPr/>
          </p:nvSpPr>
          <p:spPr>
            <a:xfrm>
              <a:off x="11492356" y="420182"/>
              <a:ext cx="16514" cy="406923"/>
            </a:xfrm>
            <a:prstGeom prst="rect">
              <a:avLst/>
            </a:prstGeom>
            <a:solidFill>
              <a:srgbClr val="2E2E2E"/>
            </a:solidFill>
          </p:spPr>
        </p:sp>
        <p:sp>
          <p:nvSpPr>
            <p:cNvPr id="11" name="AutoShape 11"/>
            <p:cNvSpPr/>
            <p:nvPr/>
          </p:nvSpPr>
          <p:spPr>
            <a:xfrm>
              <a:off x="0" y="420182"/>
              <a:ext cx="16514" cy="406923"/>
            </a:xfrm>
            <a:prstGeom prst="rect">
              <a:avLst/>
            </a:prstGeom>
            <a:solidFill>
              <a:srgbClr val="2E2E2E"/>
            </a:solidFill>
          </p:spPr>
        </p:sp>
      </p:grpSp>
      <p:grpSp>
        <p:nvGrpSpPr>
          <p:cNvPr id="12" name="Group 12"/>
          <p:cNvGrpSpPr/>
          <p:nvPr/>
        </p:nvGrpSpPr>
        <p:grpSpPr>
          <a:xfrm>
            <a:off x="4412038" y="9942036"/>
            <a:ext cx="14387655" cy="620366"/>
            <a:chOff x="0" y="0"/>
            <a:chExt cx="19183540" cy="827154"/>
          </a:xfrm>
        </p:grpSpPr>
        <p:sp>
          <p:nvSpPr>
            <p:cNvPr id="13" name="AutoShape 13"/>
            <p:cNvSpPr/>
            <p:nvPr/>
          </p:nvSpPr>
          <p:spPr>
            <a:xfrm>
              <a:off x="0" y="406923"/>
              <a:ext cx="19167026" cy="13308"/>
            </a:xfrm>
            <a:prstGeom prst="rect">
              <a:avLst/>
            </a:prstGeom>
            <a:solidFill>
              <a:srgbClr val="2E2E2E"/>
            </a:solidFill>
          </p:spPr>
        </p:sp>
        <p:sp>
          <p:nvSpPr>
            <p:cNvPr id="14" name="AutoShape 14"/>
            <p:cNvSpPr/>
            <p:nvPr/>
          </p:nvSpPr>
          <p:spPr>
            <a:xfrm>
              <a:off x="0" y="420231"/>
              <a:ext cx="16514" cy="406923"/>
            </a:xfrm>
            <a:prstGeom prst="rect">
              <a:avLst/>
            </a:prstGeom>
            <a:solidFill>
              <a:srgbClr val="2E2E2E"/>
            </a:solidFill>
          </p:spPr>
        </p:sp>
        <p:sp>
          <p:nvSpPr>
            <p:cNvPr id="15" name="AutoShape 15"/>
            <p:cNvSpPr/>
            <p:nvPr/>
          </p:nvSpPr>
          <p:spPr>
            <a:xfrm>
              <a:off x="19167026" y="420231"/>
              <a:ext cx="16514" cy="406923"/>
            </a:xfrm>
            <a:prstGeom prst="rect">
              <a:avLst/>
            </a:prstGeom>
            <a:solidFill>
              <a:srgbClr val="2E2E2E"/>
            </a:solidFill>
          </p:spPr>
        </p:sp>
        <p:sp>
          <p:nvSpPr>
            <p:cNvPr id="16" name="AutoShape 16"/>
            <p:cNvSpPr/>
            <p:nvPr/>
          </p:nvSpPr>
          <p:spPr>
            <a:xfrm>
              <a:off x="3841463" y="0"/>
              <a:ext cx="16514" cy="406923"/>
            </a:xfrm>
            <a:prstGeom prst="rect">
              <a:avLst/>
            </a:prstGeom>
            <a:solidFill>
              <a:srgbClr val="2E2E2E"/>
            </a:solidFill>
          </p:spPr>
        </p:sp>
        <p:sp>
          <p:nvSpPr>
            <p:cNvPr id="17" name="AutoShape 17"/>
            <p:cNvSpPr/>
            <p:nvPr/>
          </p:nvSpPr>
          <p:spPr>
            <a:xfrm>
              <a:off x="15333820" y="0"/>
              <a:ext cx="16514" cy="406923"/>
            </a:xfrm>
            <a:prstGeom prst="rect">
              <a:avLst/>
            </a:prstGeom>
            <a:solidFill>
              <a:srgbClr val="2E2E2E"/>
            </a:solidFill>
          </p:spPr>
        </p:sp>
      </p:grpSp>
      <p:sp>
        <p:nvSpPr>
          <p:cNvPr id="18" name="TextBox 18"/>
          <p:cNvSpPr txBox="1"/>
          <p:nvPr/>
        </p:nvSpPr>
        <p:spPr>
          <a:xfrm>
            <a:off x="3501253" y="921410"/>
            <a:ext cx="11279675" cy="1076325"/>
          </a:xfrm>
          <a:prstGeom prst="rect">
            <a:avLst/>
          </a:prstGeom>
        </p:spPr>
        <p:txBody>
          <a:bodyPr lIns="0" tIns="0" rIns="0" bIns="0" rtlCol="0" anchor="t">
            <a:spAutoFit/>
          </a:bodyPr>
          <a:lstStyle/>
          <a:p>
            <a:pPr algn="ctr">
              <a:lnSpc>
                <a:spcPts val="8250"/>
              </a:lnSpc>
            </a:pPr>
            <a:r>
              <a:rPr lang="en-US" sz="7500">
                <a:solidFill>
                  <a:srgbClr val="2E2E2E"/>
                </a:solidFill>
                <a:latin typeface="Cabin"/>
              </a:rPr>
              <a:t>I . Ý Tưởng</a:t>
            </a:r>
          </a:p>
        </p:txBody>
      </p:sp>
      <p:sp>
        <p:nvSpPr>
          <p:cNvPr id="19" name="Freeform 19"/>
          <p:cNvSpPr/>
          <p:nvPr/>
        </p:nvSpPr>
        <p:spPr>
          <a:xfrm rot="1249923">
            <a:off x="-1278268" y="2308439"/>
            <a:ext cx="5214047" cy="1374613"/>
          </a:xfrm>
          <a:custGeom>
            <a:avLst/>
            <a:gdLst/>
            <a:ahLst/>
            <a:cxnLst/>
            <a:rect l="l" t="t" r="r" b="b"/>
            <a:pathLst>
              <a:path w="5214047" h="1374613">
                <a:moveTo>
                  <a:pt x="0" y="0"/>
                </a:moveTo>
                <a:lnTo>
                  <a:pt x="5214048" y="0"/>
                </a:lnTo>
                <a:lnTo>
                  <a:pt x="5214048" y="1374613"/>
                </a:lnTo>
                <a:lnTo>
                  <a:pt x="0" y="137461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0" name="Freeform 20"/>
          <p:cNvSpPr/>
          <p:nvPr/>
        </p:nvSpPr>
        <p:spPr>
          <a:xfrm>
            <a:off x="16245910" y="3352030"/>
            <a:ext cx="1368938" cy="1499833"/>
          </a:xfrm>
          <a:custGeom>
            <a:avLst/>
            <a:gdLst/>
            <a:ahLst/>
            <a:cxnLst/>
            <a:rect l="l" t="t" r="r" b="b"/>
            <a:pathLst>
              <a:path w="1368938" h="1499833">
                <a:moveTo>
                  <a:pt x="0" y="0"/>
                </a:moveTo>
                <a:lnTo>
                  <a:pt x="1368938" y="0"/>
                </a:lnTo>
                <a:lnTo>
                  <a:pt x="1368938" y="1499833"/>
                </a:lnTo>
                <a:lnTo>
                  <a:pt x="0" y="149983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1" name="Freeform 21"/>
          <p:cNvSpPr/>
          <p:nvPr/>
        </p:nvSpPr>
        <p:spPr>
          <a:xfrm rot="601004">
            <a:off x="16725609" y="1226107"/>
            <a:ext cx="2339971" cy="799844"/>
          </a:xfrm>
          <a:custGeom>
            <a:avLst/>
            <a:gdLst/>
            <a:ahLst/>
            <a:cxnLst/>
            <a:rect l="l" t="t" r="r" b="b"/>
            <a:pathLst>
              <a:path w="2339971" h="799844">
                <a:moveTo>
                  <a:pt x="0" y="0"/>
                </a:moveTo>
                <a:lnTo>
                  <a:pt x="2339970" y="0"/>
                </a:lnTo>
                <a:lnTo>
                  <a:pt x="2339970" y="799844"/>
                </a:lnTo>
                <a:lnTo>
                  <a:pt x="0" y="79984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Freeform 22"/>
          <p:cNvSpPr/>
          <p:nvPr/>
        </p:nvSpPr>
        <p:spPr>
          <a:xfrm>
            <a:off x="1670298" y="598408"/>
            <a:ext cx="1562335" cy="1655654"/>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3" name="Freeform 23"/>
          <p:cNvSpPr/>
          <p:nvPr/>
        </p:nvSpPr>
        <p:spPr>
          <a:xfrm>
            <a:off x="2155334" y="1028700"/>
            <a:ext cx="592263" cy="777434"/>
          </a:xfrm>
          <a:custGeom>
            <a:avLst/>
            <a:gdLst/>
            <a:ahLst/>
            <a:cxnLst/>
            <a:rect l="l" t="t" r="r" b="b"/>
            <a:pathLst>
              <a:path w="592263" h="777434">
                <a:moveTo>
                  <a:pt x="0" y="0"/>
                </a:moveTo>
                <a:lnTo>
                  <a:pt x="592263" y="0"/>
                </a:lnTo>
                <a:lnTo>
                  <a:pt x="592263" y="777434"/>
                </a:lnTo>
                <a:lnTo>
                  <a:pt x="0" y="77743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4" name="TextBox 24"/>
          <p:cNvSpPr txBox="1"/>
          <p:nvPr/>
        </p:nvSpPr>
        <p:spPr>
          <a:xfrm>
            <a:off x="4511800" y="4565256"/>
            <a:ext cx="10990983" cy="1769715"/>
          </a:xfrm>
          <a:prstGeom prst="rect">
            <a:avLst/>
          </a:prstGeom>
        </p:spPr>
        <p:txBody>
          <a:bodyPr lIns="0" tIns="0" rIns="0" bIns="0" rtlCol="0" anchor="t">
            <a:spAutoFit/>
          </a:bodyPr>
          <a:lstStyle/>
          <a:p>
            <a:pPr marL="823938" lvl="1" indent="-411969" algn="l">
              <a:lnSpc>
                <a:spcPts val="4579"/>
              </a:lnSpc>
              <a:buFont typeface="Arial"/>
              <a:buChar char="•"/>
            </a:pPr>
            <a:r>
              <a:rPr lang="en-US" sz="3816" dirty="0" err="1">
                <a:solidFill>
                  <a:srgbClr val="2E2E2E"/>
                </a:solidFill>
                <a:latin typeface="Cabin Medium"/>
              </a:rPr>
              <a:t>Mô</a:t>
            </a:r>
            <a:r>
              <a:rPr lang="en-US" sz="3816" dirty="0">
                <a:solidFill>
                  <a:srgbClr val="2E2E2E"/>
                </a:solidFill>
                <a:latin typeface="Cabin Medium"/>
              </a:rPr>
              <a:t> </a:t>
            </a:r>
            <a:r>
              <a:rPr lang="en-US" sz="3816" dirty="0" err="1">
                <a:solidFill>
                  <a:srgbClr val="2E2E2E"/>
                </a:solidFill>
                <a:latin typeface="Cabin Medium"/>
              </a:rPr>
              <a:t>phỏng</a:t>
            </a:r>
            <a:r>
              <a:rPr lang="en-US" sz="3816" dirty="0">
                <a:solidFill>
                  <a:srgbClr val="2E2E2E"/>
                </a:solidFill>
                <a:latin typeface="Cabin Medium"/>
              </a:rPr>
              <a:t> </a:t>
            </a:r>
            <a:r>
              <a:rPr lang="en-US" sz="3816" dirty="0" err="1">
                <a:solidFill>
                  <a:srgbClr val="2E2E2E"/>
                </a:solidFill>
                <a:latin typeface="Cabin Medium"/>
              </a:rPr>
              <a:t>và</a:t>
            </a:r>
            <a:r>
              <a:rPr lang="en-US" sz="3816" dirty="0">
                <a:solidFill>
                  <a:srgbClr val="2E2E2E"/>
                </a:solidFill>
                <a:latin typeface="Cabin Medium"/>
              </a:rPr>
              <a:t> </a:t>
            </a:r>
            <a:r>
              <a:rPr lang="en-US" sz="3816" dirty="0" err="1">
                <a:solidFill>
                  <a:srgbClr val="2E2E2E"/>
                </a:solidFill>
                <a:latin typeface="Cabin Medium"/>
              </a:rPr>
              <a:t>điều</a:t>
            </a:r>
            <a:r>
              <a:rPr lang="en-US" sz="3816" dirty="0">
                <a:solidFill>
                  <a:srgbClr val="2E2E2E"/>
                </a:solidFill>
                <a:latin typeface="Cabin Medium"/>
              </a:rPr>
              <a:t> </a:t>
            </a:r>
            <a:r>
              <a:rPr lang="en-US" sz="3816" dirty="0" err="1">
                <a:solidFill>
                  <a:srgbClr val="2E2E2E"/>
                </a:solidFill>
                <a:latin typeface="Cabin Medium"/>
              </a:rPr>
              <a:t>khiển</a:t>
            </a:r>
            <a:r>
              <a:rPr lang="en-US" sz="3816" dirty="0">
                <a:solidFill>
                  <a:srgbClr val="2E2E2E"/>
                </a:solidFill>
                <a:latin typeface="Cabin Medium"/>
              </a:rPr>
              <a:t>  </a:t>
            </a:r>
            <a:r>
              <a:rPr lang="en-US" sz="3816" dirty="0" err="1">
                <a:solidFill>
                  <a:srgbClr val="2E2E2E"/>
                </a:solidFill>
                <a:latin typeface="Cabin Medium"/>
              </a:rPr>
              <a:t>tay</a:t>
            </a:r>
            <a:r>
              <a:rPr lang="en-US" sz="3816" dirty="0">
                <a:solidFill>
                  <a:srgbClr val="2E2E2E"/>
                </a:solidFill>
                <a:latin typeface="Cabin Medium"/>
              </a:rPr>
              <a:t> </a:t>
            </a:r>
            <a:r>
              <a:rPr lang="en-US" sz="3816" dirty="0" err="1">
                <a:solidFill>
                  <a:srgbClr val="2E2E2E"/>
                </a:solidFill>
                <a:latin typeface="Cabin Medium"/>
              </a:rPr>
              <a:t>máy</a:t>
            </a:r>
            <a:r>
              <a:rPr lang="en-US" sz="3816" dirty="0">
                <a:solidFill>
                  <a:srgbClr val="2E2E2E"/>
                </a:solidFill>
                <a:latin typeface="Cabin Medium"/>
              </a:rPr>
              <a:t> </a:t>
            </a:r>
            <a:r>
              <a:rPr lang="en-US" sz="3816" dirty="0" err="1">
                <a:solidFill>
                  <a:srgbClr val="2E2E2E"/>
                </a:solidFill>
                <a:latin typeface="Cabin Medium"/>
              </a:rPr>
              <a:t>thực</a:t>
            </a:r>
            <a:r>
              <a:rPr lang="en-US" sz="3816" dirty="0">
                <a:solidFill>
                  <a:srgbClr val="2E2E2E"/>
                </a:solidFill>
                <a:latin typeface="Cabin Medium"/>
              </a:rPr>
              <a:t> </a:t>
            </a:r>
            <a:r>
              <a:rPr lang="en-US" sz="3816" dirty="0" err="1">
                <a:solidFill>
                  <a:srgbClr val="2E2E2E"/>
                </a:solidFill>
                <a:latin typeface="Cabin Medium"/>
              </a:rPr>
              <a:t>hiện</a:t>
            </a:r>
            <a:r>
              <a:rPr lang="en-US" sz="3816" dirty="0">
                <a:solidFill>
                  <a:srgbClr val="2E2E2E"/>
                </a:solidFill>
                <a:latin typeface="Cabin Medium"/>
              </a:rPr>
              <a:t> </a:t>
            </a:r>
            <a:r>
              <a:rPr lang="en-US" sz="3816" dirty="0" err="1">
                <a:solidFill>
                  <a:srgbClr val="2E2E2E"/>
                </a:solidFill>
                <a:latin typeface="Cabin Medium"/>
              </a:rPr>
              <a:t>thông</a:t>
            </a:r>
            <a:r>
              <a:rPr lang="en-US" sz="3816" dirty="0">
                <a:solidFill>
                  <a:srgbClr val="2E2E2E"/>
                </a:solidFill>
                <a:latin typeface="Cabin Medium"/>
              </a:rPr>
              <a:t> qua </a:t>
            </a:r>
            <a:r>
              <a:rPr lang="en-US" sz="3816" dirty="0" err="1">
                <a:solidFill>
                  <a:srgbClr val="2E2E2E"/>
                </a:solidFill>
                <a:latin typeface="Cabin Medium"/>
              </a:rPr>
              <a:t>phần</a:t>
            </a:r>
            <a:r>
              <a:rPr lang="en-US" sz="3816" dirty="0">
                <a:solidFill>
                  <a:srgbClr val="2E2E2E"/>
                </a:solidFill>
                <a:latin typeface="Cabin Medium"/>
              </a:rPr>
              <a:t> </a:t>
            </a:r>
            <a:r>
              <a:rPr lang="en-US" sz="3816" dirty="0" err="1">
                <a:solidFill>
                  <a:srgbClr val="2E2E2E"/>
                </a:solidFill>
                <a:latin typeface="Cabin Medium"/>
              </a:rPr>
              <a:t>mềm</a:t>
            </a:r>
            <a:r>
              <a:rPr lang="en-US" sz="3816" dirty="0">
                <a:solidFill>
                  <a:srgbClr val="2E2E2E"/>
                </a:solidFill>
                <a:latin typeface="Cabin Medium"/>
              </a:rPr>
              <a:t> </a:t>
            </a:r>
            <a:r>
              <a:rPr lang="en-US" sz="3816" dirty="0" err="1">
                <a:solidFill>
                  <a:srgbClr val="2E2E2E"/>
                </a:solidFill>
                <a:latin typeface="Cabin Medium"/>
              </a:rPr>
              <a:t>Matlab</a:t>
            </a:r>
            <a:r>
              <a:rPr lang="en-US" sz="3816" dirty="0">
                <a:solidFill>
                  <a:srgbClr val="2E2E2E"/>
                </a:solidFill>
                <a:latin typeface="Cabin Medium"/>
              </a:rPr>
              <a:t> </a:t>
            </a:r>
            <a:r>
              <a:rPr lang="en-US" sz="3816" dirty="0" err="1">
                <a:solidFill>
                  <a:srgbClr val="2E2E2E"/>
                </a:solidFill>
                <a:latin typeface="Cabin Medium"/>
              </a:rPr>
              <a:t>và</a:t>
            </a:r>
            <a:r>
              <a:rPr lang="en-US" sz="3816" dirty="0">
                <a:solidFill>
                  <a:srgbClr val="2E2E2E"/>
                </a:solidFill>
                <a:latin typeface="Cabin Medium"/>
              </a:rPr>
              <a:t> V-rep </a:t>
            </a:r>
            <a:r>
              <a:rPr lang="en-US" sz="3816" dirty="0" err="1">
                <a:solidFill>
                  <a:srgbClr val="2E2E2E"/>
                </a:solidFill>
                <a:latin typeface="Cabin Medium"/>
              </a:rPr>
              <a:t>để</a:t>
            </a:r>
            <a:r>
              <a:rPr lang="en-US" sz="3816" dirty="0">
                <a:solidFill>
                  <a:srgbClr val="2E2E2E"/>
                </a:solidFill>
                <a:latin typeface="Cabin Medium"/>
              </a:rPr>
              <a:t> </a:t>
            </a:r>
            <a:r>
              <a:rPr lang="en-US" sz="3816" dirty="0" err="1">
                <a:solidFill>
                  <a:srgbClr val="2E2E2E"/>
                </a:solidFill>
                <a:latin typeface="Cabin Medium"/>
              </a:rPr>
              <a:t>vẽ</a:t>
            </a:r>
            <a:r>
              <a:rPr lang="en-US" sz="3816" dirty="0">
                <a:solidFill>
                  <a:srgbClr val="2E2E2E"/>
                </a:solidFill>
                <a:latin typeface="Cabin Medium"/>
              </a:rPr>
              <a:t> </a:t>
            </a:r>
            <a:r>
              <a:rPr lang="en-US" sz="3816" dirty="0" err="1">
                <a:solidFill>
                  <a:srgbClr val="2E2E2E"/>
                </a:solidFill>
                <a:latin typeface="Cabin Medium"/>
              </a:rPr>
              <a:t>các</a:t>
            </a:r>
            <a:r>
              <a:rPr lang="en-US" sz="3816" dirty="0">
                <a:solidFill>
                  <a:srgbClr val="2E2E2E"/>
                </a:solidFill>
                <a:latin typeface="Cabin Medium"/>
              </a:rPr>
              <a:t> </a:t>
            </a:r>
            <a:r>
              <a:rPr lang="en-US" sz="3816" dirty="0" err="1">
                <a:solidFill>
                  <a:srgbClr val="2E2E2E"/>
                </a:solidFill>
                <a:latin typeface="Cabin Medium"/>
              </a:rPr>
              <a:t>biên</a:t>
            </a:r>
            <a:r>
              <a:rPr lang="en-US" sz="3816" dirty="0">
                <a:solidFill>
                  <a:srgbClr val="2E2E2E"/>
                </a:solidFill>
                <a:latin typeface="Cabin Medium"/>
              </a:rPr>
              <a:t> </a:t>
            </a:r>
            <a:r>
              <a:rPr lang="en-US" sz="3816" dirty="0" err="1">
                <a:solidFill>
                  <a:srgbClr val="2E2E2E"/>
                </a:solidFill>
                <a:latin typeface="Cabin Medium"/>
              </a:rPr>
              <a:t>của</a:t>
            </a:r>
            <a:r>
              <a:rPr lang="en-US" sz="3816" dirty="0">
                <a:solidFill>
                  <a:srgbClr val="2E2E2E"/>
                </a:solidFill>
                <a:latin typeface="Cabin Medium"/>
              </a:rPr>
              <a:t> </a:t>
            </a:r>
            <a:r>
              <a:rPr lang="en-US" sz="3816" dirty="0" err="1">
                <a:solidFill>
                  <a:srgbClr val="2E2E2E"/>
                </a:solidFill>
                <a:latin typeface="Cabin Medium"/>
              </a:rPr>
              <a:t>một</a:t>
            </a:r>
            <a:r>
              <a:rPr lang="en-US" sz="3816" dirty="0">
                <a:solidFill>
                  <a:srgbClr val="2E2E2E"/>
                </a:solidFill>
                <a:latin typeface="Cabin Medium"/>
              </a:rPr>
              <a:t> </a:t>
            </a:r>
            <a:r>
              <a:rPr lang="en-US" sz="3816" dirty="0" err="1">
                <a:solidFill>
                  <a:srgbClr val="2E2E2E"/>
                </a:solidFill>
                <a:latin typeface="Cabin Medium"/>
              </a:rPr>
              <a:t>hình</a:t>
            </a:r>
            <a:r>
              <a:rPr lang="en-US" sz="3816" dirty="0">
                <a:solidFill>
                  <a:srgbClr val="2E2E2E"/>
                </a:solidFill>
                <a:latin typeface="Cabin Medium"/>
              </a:rPr>
              <a:t> </a:t>
            </a:r>
            <a:r>
              <a:rPr lang="en-US" sz="3816" dirty="0" err="1" smtClean="0">
                <a:solidFill>
                  <a:srgbClr val="2E2E2E"/>
                </a:solidFill>
                <a:latin typeface="Cabin Medium"/>
              </a:rPr>
              <a:t>ảnh</a:t>
            </a:r>
            <a:r>
              <a:rPr lang="en-US" sz="3816" dirty="0">
                <a:solidFill>
                  <a:srgbClr val="2E2E2E"/>
                </a:solidFill>
                <a:latin typeface="Cabin Medium"/>
              </a:rPr>
              <a:t>.</a:t>
            </a:r>
          </a:p>
        </p:txBody>
      </p:sp>
      <p:sp>
        <p:nvSpPr>
          <p:cNvPr id="25" name="TextBox 25"/>
          <p:cNvSpPr txBox="1"/>
          <p:nvPr/>
        </p:nvSpPr>
        <p:spPr>
          <a:xfrm>
            <a:off x="4412038" y="2582337"/>
            <a:ext cx="11020713" cy="1719642"/>
          </a:xfrm>
          <a:prstGeom prst="rect">
            <a:avLst/>
          </a:prstGeom>
        </p:spPr>
        <p:txBody>
          <a:bodyPr lIns="0" tIns="0" rIns="0" bIns="0" rtlCol="0" anchor="t">
            <a:spAutoFit/>
          </a:bodyPr>
          <a:lstStyle/>
          <a:p>
            <a:pPr marL="823938" lvl="1" indent="-411969" algn="l">
              <a:lnSpc>
                <a:spcPts val="4579"/>
              </a:lnSpc>
              <a:buFont typeface="Arial"/>
              <a:buChar char="•"/>
            </a:pPr>
            <a:r>
              <a:rPr lang="en-US" sz="3816">
                <a:solidFill>
                  <a:srgbClr val="2E2E2E"/>
                </a:solidFill>
                <a:latin typeface="Cabin Medium"/>
              </a:rPr>
              <a:t> Tìm hiểu và thực hiện thành công hệ thống điều khiển cánh tay robot vẽ hình ảnh dựa trên dữ liệu xử lý ảnh.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Freeform 2"/>
          <p:cNvSpPr/>
          <p:nvPr/>
        </p:nvSpPr>
        <p:spPr>
          <a:xfrm rot="3640828">
            <a:off x="1766078" y="185683"/>
            <a:ext cx="2206170" cy="3422604"/>
          </a:xfrm>
          <a:custGeom>
            <a:avLst/>
            <a:gdLst/>
            <a:ahLst/>
            <a:cxnLst/>
            <a:rect l="l" t="t" r="r" b="b"/>
            <a:pathLst>
              <a:path w="2206170" h="3422604">
                <a:moveTo>
                  <a:pt x="0" y="0"/>
                </a:moveTo>
                <a:lnTo>
                  <a:pt x="2206170" y="0"/>
                </a:lnTo>
                <a:lnTo>
                  <a:pt x="2206170" y="3422604"/>
                </a:lnTo>
                <a:lnTo>
                  <a:pt x="0" y="34226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151003" y="837954"/>
            <a:ext cx="11388456" cy="2124075"/>
          </a:xfrm>
          <a:prstGeom prst="rect">
            <a:avLst/>
          </a:prstGeom>
        </p:spPr>
        <p:txBody>
          <a:bodyPr lIns="0" tIns="0" rIns="0" bIns="0" rtlCol="0" anchor="t">
            <a:spAutoFit/>
          </a:bodyPr>
          <a:lstStyle/>
          <a:p>
            <a:pPr algn="l">
              <a:lnSpc>
                <a:spcPts val="8250"/>
              </a:lnSpc>
            </a:pPr>
            <a:r>
              <a:rPr lang="en-US" sz="7500">
                <a:solidFill>
                  <a:srgbClr val="2E2E2E"/>
                </a:solidFill>
                <a:latin typeface="Cabin"/>
              </a:rPr>
              <a:t> Nghiên Cứu và Phương pháp</a:t>
            </a:r>
          </a:p>
        </p:txBody>
      </p:sp>
      <p:sp>
        <p:nvSpPr>
          <p:cNvPr id="4" name="TextBox 4"/>
          <p:cNvSpPr txBox="1"/>
          <p:nvPr/>
        </p:nvSpPr>
        <p:spPr>
          <a:xfrm>
            <a:off x="14596045" y="1828554"/>
            <a:ext cx="2540953" cy="273685"/>
          </a:xfrm>
          <a:prstGeom prst="rect">
            <a:avLst/>
          </a:prstGeom>
        </p:spPr>
        <p:txBody>
          <a:bodyPr lIns="0" tIns="0" rIns="0" bIns="0" rtlCol="0" anchor="t">
            <a:spAutoFit/>
          </a:bodyPr>
          <a:lstStyle/>
          <a:p>
            <a:pPr algn="ctr">
              <a:lnSpc>
                <a:spcPts val="2239"/>
              </a:lnSpc>
              <a:spcBef>
                <a:spcPct val="0"/>
              </a:spcBef>
            </a:pPr>
            <a:r>
              <a:rPr lang="en-US" sz="1599">
                <a:solidFill>
                  <a:srgbClr val="2E2E2E"/>
                </a:solidFill>
                <a:latin typeface="Cabin"/>
              </a:rPr>
              <a:t>---------------------------</a:t>
            </a:r>
          </a:p>
        </p:txBody>
      </p:sp>
      <p:grpSp>
        <p:nvGrpSpPr>
          <p:cNvPr id="5" name="Group 5"/>
          <p:cNvGrpSpPr/>
          <p:nvPr/>
        </p:nvGrpSpPr>
        <p:grpSpPr>
          <a:xfrm>
            <a:off x="9673572" y="3696757"/>
            <a:ext cx="7463426" cy="4555771"/>
            <a:chOff x="0" y="0"/>
            <a:chExt cx="50204059" cy="30645203"/>
          </a:xfrm>
        </p:grpSpPr>
        <p:sp>
          <p:nvSpPr>
            <p:cNvPr id="6" name="Freeform 6"/>
            <p:cNvSpPr/>
            <p:nvPr/>
          </p:nvSpPr>
          <p:spPr>
            <a:xfrm>
              <a:off x="72390" y="72390"/>
              <a:ext cx="50059279" cy="30500423"/>
            </a:xfrm>
            <a:custGeom>
              <a:avLst/>
              <a:gdLst/>
              <a:ahLst/>
              <a:cxnLst/>
              <a:rect l="l" t="t" r="r" b="b"/>
              <a:pathLst>
                <a:path w="50059279" h="30500423">
                  <a:moveTo>
                    <a:pt x="0" y="0"/>
                  </a:moveTo>
                  <a:lnTo>
                    <a:pt x="50059279" y="0"/>
                  </a:lnTo>
                  <a:lnTo>
                    <a:pt x="50059279" y="30500423"/>
                  </a:lnTo>
                  <a:lnTo>
                    <a:pt x="0" y="30500423"/>
                  </a:lnTo>
                  <a:lnTo>
                    <a:pt x="0" y="0"/>
                  </a:lnTo>
                  <a:close/>
                </a:path>
              </a:pathLst>
            </a:custGeom>
            <a:solidFill>
              <a:srgbClr val="FFFFFF"/>
            </a:solidFill>
          </p:spPr>
        </p:sp>
        <p:sp>
          <p:nvSpPr>
            <p:cNvPr id="7" name="Freeform 7"/>
            <p:cNvSpPr/>
            <p:nvPr/>
          </p:nvSpPr>
          <p:spPr>
            <a:xfrm>
              <a:off x="0" y="0"/>
              <a:ext cx="50204058" cy="30645202"/>
            </a:xfrm>
            <a:custGeom>
              <a:avLst/>
              <a:gdLst/>
              <a:ahLst/>
              <a:cxnLst/>
              <a:rect l="l" t="t" r="r" b="b"/>
              <a:pathLst>
                <a:path w="50204058" h="30645202">
                  <a:moveTo>
                    <a:pt x="50059279" y="30500424"/>
                  </a:moveTo>
                  <a:lnTo>
                    <a:pt x="50204058" y="30500424"/>
                  </a:lnTo>
                  <a:lnTo>
                    <a:pt x="50204058" y="30645202"/>
                  </a:lnTo>
                  <a:lnTo>
                    <a:pt x="50059279" y="30645202"/>
                  </a:lnTo>
                  <a:lnTo>
                    <a:pt x="50059279" y="30500424"/>
                  </a:lnTo>
                  <a:close/>
                  <a:moveTo>
                    <a:pt x="0" y="144780"/>
                  </a:moveTo>
                  <a:lnTo>
                    <a:pt x="144780" y="144780"/>
                  </a:lnTo>
                  <a:lnTo>
                    <a:pt x="144780" y="30500424"/>
                  </a:lnTo>
                  <a:lnTo>
                    <a:pt x="0" y="30500424"/>
                  </a:lnTo>
                  <a:lnTo>
                    <a:pt x="0" y="144780"/>
                  </a:lnTo>
                  <a:close/>
                  <a:moveTo>
                    <a:pt x="0" y="30500424"/>
                  </a:moveTo>
                  <a:lnTo>
                    <a:pt x="144780" y="30500424"/>
                  </a:lnTo>
                  <a:lnTo>
                    <a:pt x="144780" y="30645202"/>
                  </a:lnTo>
                  <a:lnTo>
                    <a:pt x="0" y="30645202"/>
                  </a:lnTo>
                  <a:lnTo>
                    <a:pt x="0" y="30500424"/>
                  </a:lnTo>
                  <a:close/>
                  <a:moveTo>
                    <a:pt x="50059279" y="144780"/>
                  </a:moveTo>
                  <a:lnTo>
                    <a:pt x="50204058" y="144780"/>
                  </a:lnTo>
                  <a:lnTo>
                    <a:pt x="50204058" y="30500424"/>
                  </a:lnTo>
                  <a:lnTo>
                    <a:pt x="50059279" y="30500424"/>
                  </a:lnTo>
                  <a:lnTo>
                    <a:pt x="50059279" y="144780"/>
                  </a:lnTo>
                  <a:close/>
                  <a:moveTo>
                    <a:pt x="144780" y="30500424"/>
                  </a:moveTo>
                  <a:lnTo>
                    <a:pt x="50059279" y="30500424"/>
                  </a:lnTo>
                  <a:lnTo>
                    <a:pt x="50059279" y="30645202"/>
                  </a:lnTo>
                  <a:lnTo>
                    <a:pt x="144780" y="30645202"/>
                  </a:lnTo>
                  <a:lnTo>
                    <a:pt x="144780" y="30500424"/>
                  </a:lnTo>
                  <a:close/>
                  <a:moveTo>
                    <a:pt x="50059279" y="0"/>
                  </a:moveTo>
                  <a:lnTo>
                    <a:pt x="50204058" y="0"/>
                  </a:lnTo>
                  <a:lnTo>
                    <a:pt x="50204058" y="144780"/>
                  </a:lnTo>
                  <a:lnTo>
                    <a:pt x="50059279" y="144780"/>
                  </a:lnTo>
                  <a:lnTo>
                    <a:pt x="50059279" y="0"/>
                  </a:lnTo>
                  <a:close/>
                  <a:moveTo>
                    <a:pt x="0" y="0"/>
                  </a:moveTo>
                  <a:lnTo>
                    <a:pt x="144780" y="0"/>
                  </a:lnTo>
                  <a:lnTo>
                    <a:pt x="144780" y="144780"/>
                  </a:lnTo>
                  <a:lnTo>
                    <a:pt x="0" y="144780"/>
                  </a:lnTo>
                  <a:lnTo>
                    <a:pt x="0" y="0"/>
                  </a:lnTo>
                  <a:close/>
                  <a:moveTo>
                    <a:pt x="144780" y="0"/>
                  </a:moveTo>
                  <a:lnTo>
                    <a:pt x="50059279" y="0"/>
                  </a:lnTo>
                  <a:lnTo>
                    <a:pt x="50059279" y="144780"/>
                  </a:lnTo>
                  <a:lnTo>
                    <a:pt x="144780" y="144780"/>
                  </a:lnTo>
                  <a:lnTo>
                    <a:pt x="144780" y="0"/>
                  </a:lnTo>
                  <a:close/>
                </a:path>
              </a:pathLst>
            </a:custGeom>
            <a:solidFill>
              <a:srgbClr val="A6CD70"/>
            </a:solidFill>
          </p:spPr>
        </p:sp>
      </p:grpSp>
      <p:grpSp>
        <p:nvGrpSpPr>
          <p:cNvPr id="8" name="Group 8"/>
          <p:cNvGrpSpPr/>
          <p:nvPr/>
        </p:nvGrpSpPr>
        <p:grpSpPr>
          <a:xfrm>
            <a:off x="1151003" y="3696757"/>
            <a:ext cx="7463426" cy="3826075"/>
            <a:chOff x="0" y="0"/>
            <a:chExt cx="50204059" cy="25736774"/>
          </a:xfrm>
        </p:grpSpPr>
        <p:sp>
          <p:nvSpPr>
            <p:cNvPr id="9" name="Freeform 9"/>
            <p:cNvSpPr/>
            <p:nvPr/>
          </p:nvSpPr>
          <p:spPr>
            <a:xfrm>
              <a:off x="72390" y="72390"/>
              <a:ext cx="50059279" cy="25591994"/>
            </a:xfrm>
            <a:custGeom>
              <a:avLst/>
              <a:gdLst/>
              <a:ahLst/>
              <a:cxnLst/>
              <a:rect l="l" t="t" r="r" b="b"/>
              <a:pathLst>
                <a:path w="50059279" h="25591994">
                  <a:moveTo>
                    <a:pt x="0" y="0"/>
                  </a:moveTo>
                  <a:lnTo>
                    <a:pt x="50059279" y="0"/>
                  </a:lnTo>
                  <a:lnTo>
                    <a:pt x="50059279" y="25591994"/>
                  </a:lnTo>
                  <a:lnTo>
                    <a:pt x="0" y="25591994"/>
                  </a:lnTo>
                  <a:lnTo>
                    <a:pt x="0" y="0"/>
                  </a:lnTo>
                  <a:close/>
                </a:path>
              </a:pathLst>
            </a:custGeom>
            <a:solidFill>
              <a:srgbClr val="FFFFFF"/>
            </a:solidFill>
          </p:spPr>
        </p:sp>
        <p:sp>
          <p:nvSpPr>
            <p:cNvPr id="10" name="Freeform 10"/>
            <p:cNvSpPr/>
            <p:nvPr/>
          </p:nvSpPr>
          <p:spPr>
            <a:xfrm>
              <a:off x="0" y="0"/>
              <a:ext cx="50204058" cy="25736773"/>
            </a:xfrm>
            <a:custGeom>
              <a:avLst/>
              <a:gdLst/>
              <a:ahLst/>
              <a:cxnLst/>
              <a:rect l="l" t="t" r="r" b="b"/>
              <a:pathLst>
                <a:path w="50204058" h="25736773">
                  <a:moveTo>
                    <a:pt x="50059279" y="25591993"/>
                  </a:moveTo>
                  <a:lnTo>
                    <a:pt x="50204058" y="25591993"/>
                  </a:lnTo>
                  <a:lnTo>
                    <a:pt x="50204058" y="25736773"/>
                  </a:lnTo>
                  <a:lnTo>
                    <a:pt x="50059279" y="25736773"/>
                  </a:lnTo>
                  <a:lnTo>
                    <a:pt x="50059279" y="25591993"/>
                  </a:lnTo>
                  <a:close/>
                  <a:moveTo>
                    <a:pt x="0" y="144780"/>
                  </a:moveTo>
                  <a:lnTo>
                    <a:pt x="144780" y="144780"/>
                  </a:lnTo>
                  <a:lnTo>
                    <a:pt x="144780" y="25591993"/>
                  </a:lnTo>
                  <a:lnTo>
                    <a:pt x="0" y="25591993"/>
                  </a:lnTo>
                  <a:lnTo>
                    <a:pt x="0" y="144780"/>
                  </a:lnTo>
                  <a:close/>
                  <a:moveTo>
                    <a:pt x="0" y="25591993"/>
                  </a:moveTo>
                  <a:lnTo>
                    <a:pt x="144780" y="25591993"/>
                  </a:lnTo>
                  <a:lnTo>
                    <a:pt x="144780" y="25736773"/>
                  </a:lnTo>
                  <a:lnTo>
                    <a:pt x="0" y="25736773"/>
                  </a:lnTo>
                  <a:lnTo>
                    <a:pt x="0" y="25591993"/>
                  </a:lnTo>
                  <a:close/>
                  <a:moveTo>
                    <a:pt x="50059279" y="144780"/>
                  </a:moveTo>
                  <a:lnTo>
                    <a:pt x="50204058" y="144780"/>
                  </a:lnTo>
                  <a:lnTo>
                    <a:pt x="50204058" y="25591993"/>
                  </a:lnTo>
                  <a:lnTo>
                    <a:pt x="50059279" y="25591993"/>
                  </a:lnTo>
                  <a:lnTo>
                    <a:pt x="50059279" y="144780"/>
                  </a:lnTo>
                  <a:close/>
                  <a:moveTo>
                    <a:pt x="144780" y="25591993"/>
                  </a:moveTo>
                  <a:lnTo>
                    <a:pt x="50059279" y="25591993"/>
                  </a:lnTo>
                  <a:lnTo>
                    <a:pt x="50059279" y="25736773"/>
                  </a:lnTo>
                  <a:lnTo>
                    <a:pt x="144780" y="25736773"/>
                  </a:lnTo>
                  <a:lnTo>
                    <a:pt x="144780" y="25591993"/>
                  </a:lnTo>
                  <a:close/>
                  <a:moveTo>
                    <a:pt x="50059279" y="0"/>
                  </a:moveTo>
                  <a:lnTo>
                    <a:pt x="50204058" y="0"/>
                  </a:lnTo>
                  <a:lnTo>
                    <a:pt x="50204058" y="144780"/>
                  </a:lnTo>
                  <a:lnTo>
                    <a:pt x="50059279" y="144780"/>
                  </a:lnTo>
                  <a:lnTo>
                    <a:pt x="50059279" y="0"/>
                  </a:lnTo>
                  <a:close/>
                  <a:moveTo>
                    <a:pt x="0" y="0"/>
                  </a:moveTo>
                  <a:lnTo>
                    <a:pt x="144780" y="0"/>
                  </a:lnTo>
                  <a:lnTo>
                    <a:pt x="144780" y="144780"/>
                  </a:lnTo>
                  <a:lnTo>
                    <a:pt x="0" y="144780"/>
                  </a:lnTo>
                  <a:lnTo>
                    <a:pt x="0" y="0"/>
                  </a:lnTo>
                  <a:close/>
                  <a:moveTo>
                    <a:pt x="144780" y="0"/>
                  </a:moveTo>
                  <a:lnTo>
                    <a:pt x="50059279" y="0"/>
                  </a:lnTo>
                  <a:lnTo>
                    <a:pt x="50059279" y="144780"/>
                  </a:lnTo>
                  <a:lnTo>
                    <a:pt x="144780" y="144780"/>
                  </a:lnTo>
                  <a:lnTo>
                    <a:pt x="144780" y="0"/>
                  </a:lnTo>
                  <a:close/>
                </a:path>
              </a:pathLst>
            </a:custGeom>
            <a:solidFill>
              <a:srgbClr val="A6CD70"/>
            </a:solidFill>
          </p:spPr>
        </p:sp>
      </p:grpSp>
      <p:grpSp>
        <p:nvGrpSpPr>
          <p:cNvPr id="11" name="Group 11"/>
          <p:cNvGrpSpPr/>
          <p:nvPr/>
        </p:nvGrpSpPr>
        <p:grpSpPr>
          <a:xfrm>
            <a:off x="1531578" y="4609864"/>
            <a:ext cx="6229304" cy="3207021"/>
            <a:chOff x="0" y="0"/>
            <a:chExt cx="8305738" cy="4276028"/>
          </a:xfrm>
        </p:grpSpPr>
        <p:sp>
          <p:nvSpPr>
            <p:cNvPr id="12" name="TextBox 12"/>
            <p:cNvSpPr txBox="1"/>
            <p:nvPr/>
          </p:nvSpPr>
          <p:spPr>
            <a:xfrm>
              <a:off x="0" y="0"/>
              <a:ext cx="8305738" cy="3710417"/>
            </a:xfrm>
            <a:prstGeom prst="rect">
              <a:avLst/>
            </a:prstGeom>
          </p:spPr>
          <p:txBody>
            <a:bodyPr lIns="0" tIns="0" rIns="0" bIns="0" rtlCol="0" anchor="t">
              <a:spAutoFit/>
            </a:bodyPr>
            <a:lstStyle/>
            <a:p>
              <a:pPr algn="l">
                <a:lnSpc>
                  <a:spcPts val="3120"/>
                </a:lnSpc>
              </a:pPr>
              <a:r>
                <a:rPr lang="en-US" sz="2600" dirty="0">
                  <a:solidFill>
                    <a:srgbClr val="2E2E2E"/>
                  </a:solidFill>
                  <a:latin typeface="Cabin Medium"/>
                </a:rPr>
                <a:t>-</a:t>
              </a:r>
              <a:r>
                <a:rPr lang="en-US" sz="2600" dirty="0" err="1">
                  <a:solidFill>
                    <a:srgbClr val="2E2E2E"/>
                  </a:solidFill>
                  <a:latin typeface="Cabin Medium"/>
                </a:rPr>
                <a:t>Sử</a:t>
              </a:r>
              <a:r>
                <a:rPr lang="en-US" sz="2600" dirty="0">
                  <a:solidFill>
                    <a:srgbClr val="2E2E2E"/>
                  </a:solidFill>
                  <a:latin typeface="Cabin Medium"/>
                </a:rPr>
                <a:t> </a:t>
              </a:r>
              <a:r>
                <a:rPr lang="en-US" sz="2600" dirty="0" err="1">
                  <a:solidFill>
                    <a:srgbClr val="2E2E2E"/>
                  </a:solidFill>
                  <a:latin typeface="Cabin Medium"/>
                </a:rPr>
                <a:t>dụng</a:t>
              </a:r>
              <a:r>
                <a:rPr lang="en-US" sz="2600" dirty="0">
                  <a:solidFill>
                    <a:srgbClr val="2E2E2E"/>
                  </a:solidFill>
                  <a:latin typeface="Cabin Medium"/>
                </a:rPr>
                <a:t> </a:t>
              </a:r>
              <a:r>
                <a:rPr lang="en-US" sz="2600" dirty="0" err="1">
                  <a:solidFill>
                    <a:srgbClr val="2E2E2E"/>
                  </a:solidFill>
                  <a:latin typeface="Cabin Medium"/>
                </a:rPr>
                <a:t>tay</a:t>
              </a:r>
              <a:r>
                <a:rPr lang="en-US" sz="2600" dirty="0">
                  <a:solidFill>
                    <a:srgbClr val="2E2E2E"/>
                  </a:solidFill>
                  <a:latin typeface="Cabin Medium"/>
                </a:rPr>
                <a:t> </a:t>
              </a:r>
              <a:r>
                <a:rPr lang="en-US" sz="2600" dirty="0" err="1">
                  <a:solidFill>
                    <a:srgbClr val="2E2E2E"/>
                  </a:solidFill>
                  <a:latin typeface="Cabin Medium"/>
                </a:rPr>
                <a:t>máy</a:t>
              </a:r>
              <a:r>
                <a:rPr lang="en-US" sz="2600" dirty="0">
                  <a:solidFill>
                    <a:srgbClr val="2E2E2E"/>
                  </a:solidFill>
                  <a:latin typeface="Cabin Medium"/>
                </a:rPr>
                <a:t> ABB IRB 140 </a:t>
              </a:r>
              <a:r>
                <a:rPr lang="en-US" sz="2600" dirty="0" err="1">
                  <a:solidFill>
                    <a:srgbClr val="2E2E2E"/>
                  </a:solidFill>
                  <a:latin typeface="Cabin Medium"/>
                </a:rPr>
                <a:t>có</a:t>
              </a:r>
              <a:r>
                <a:rPr lang="en-US" sz="2600" dirty="0">
                  <a:solidFill>
                    <a:srgbClr val="2E2E2E"/>
                  </a:solidFill>
                  <a:latin typeface="Cabin Medium"/>
                </a:rPr>
                <a:t> </a:t>
              </a:r>
              <a:r>
                <a:rPr lang="en-US" sz="2600" dirty="0" err="1">
                  <a:solidFill>
                    <a:srgbClr val="2E2E2E"/>
                  </a:solidFill>
                  <a:latin typeface="Cabin Medium"/>
                </a:rPr>
                <a:t>gắn</a:t>
              </a:r>
              <a:r>
                <a:rPr lang="en-US" sz="2600" dirty="0">
                  <a:solidFill>
                    <a:srgbClr val="2E2E2E"/>
                  </a:solidFill>
                  <a:latin typeface="Cabin Medium"/>
                </a:rPr>
                <a:t> inverse </a:t>
              </a:r>
              <a:r>
                <a:rPr lang="en-US" sz="2600" dirty="0" err="1">
                  <a:solidFill>
                    <a:srgbClr val="2E2E2E"/>
                  </a:solidFill>
                  <a:latin typeface="Cabin Medium"/>
                </a:rPr>
                <a:t>kinametic</a:t>
              </a:r>
              <a:r>
                <a:rPr lang="en-US" sz="2600" dirty="0">
                  <a:solidFill>
                    <a:srgbClr val="2E2E2E"/>
                  </a:solidFill>
                  <a:latin typeface="Cabin Medium"/>
                </a:rPr>
                <a:t> ở </a:t>
              </a:r>
              <a:r>
                <a:rPr lang="en-US" sz="2600" dirty="0" err="1">
                  <a:solidFill>
                    <a:srgbClr val="2E2E2E"/>
                  </a:solidFill>
                  <a:latin typeface="Cabin Medium"/>
                </a:rPr>
                <a:t>các</a:t>
              </a:r>
              <a:r>
                <a:rPr lang="en-US" sz="2600" dirty="0">
                  <a:solidFill>
                    <a:srgbClr val="2E2E2E"/>
                  </a:solidFill>
                  <a:latin typeface="Cabin Medium"/>
                </a:rPr>
                <a:t> </a:t>
              </a:r>
              <a:r>
                <a:rPr lang="en-US" sz="2600" dirty="0" err="1">
                  <a:solidFill>
                    <a:srgbClr val="2E2E2E"/>
                  </a:solidFill>
                  <a:latin typeface="Cabin Medium"/>
                </a:rPr>
                <a:t>khớp</a:t>
              </a:r>
              <a:r>
                <a:rPr lang="en-US" sz="2600" dirty="0">
                  <a:solidFill>
                    <a:srgbClr val="2E2E2E"/>
                  </a:solidFill>
                  <a:latin typeface="Cabin Medium"/>
                </a:rPr>
                <a:t> joint </a:t>
              </a:r>
              <a:r>
                <a:rPr lang="en-US" sz="2600" dirty="0" err="1">
                  <a:solidFill>
                    <a:srgbClr val="2E2E2E"/>
                  </a:solidFill>
                  <a:latin typeface="Cabin Medium"/>
                </a:rPr>
                <a:t>của</a:t>
              </a:r>
              <a:r>
                <a:rPr lang="en-US" sz="2600" dirty="0">
                  <a:solidFill>
                    <a:srgbClr val="2E2E2E"/>
                  </a:solidFill>
                  <a:latin typeface="Cabin Medium"/>
                </a:rPr>
                <a:t> </a:t>
              </a:r>
              <a:r>
                <a:rPr lang="en-US" sz="2600" dirty="0" err="1">
                  <a:solidFill>
                    <a:srgbClr val="2E2E2E"/>
                  </a:solidFill>
                  <a:latin typeface="Cabin Medium"/>
                </a:rPr>
                <a:t>tay</a:t>
              </a:r>
              <a:r>
                <a:rPr lang="en-US" sz="2600" dirty="0">
                  <a:solidFill>
                    <a:srgbClr val="2E2E2E"/>
                  </a:solidFill>
                  <a:latin typeface="Cabin Medium"/>
                </a:rPr>
                <a:t> </a:t>
              </a:r>
              <a:r>
                <a:rPr lang="en-US" sz="2600" dirty="0" err="1" smtClean="0">
                  <a:solidFill>
                    <a:srgbClr val="2E2E2E"/>
                  </a:solidFill>
                  <a:latin typeface="Cabin Medium"/>
                </a:rPr>
                <a:t>máy</a:t>
              </a:r>
              <a:r>
                <a:rPr lang="en-US" sz="2600" dirty="0" smtClean="0">
                  <a:solidFill>
                    <a:srgbClr val="2E2E2E"/>
                  </a:solidFill>
                  <a:latin typeface="Cabin Medium"/>
                </a:rPr>
                <a:t>.</a:t>
              </a:r>
              <a:endParaRPr lang="en-US" sz="2600" dirty="0">
                <a:solidFill>
                  <a:srgbClr val="2E2E2E"/>
                </a:solidFill>
                <a:latin typeface="Cabin Medium"/>
              </a:endParaRPr>
            </a:p>
            <a:p>
              <a:pPr algn="l">
                <a:lnSpc>
                  <a:spcPts val="3120"/>
                </a:lnSpc>
              </a:pPr>
              <a:r>
                <a:rPr lang="en-US" sz="2600" dirty="0" smtClean="0">
                  <a:solidFill>
                    <a:srgbClr val="2E2E2E"/>
                  </a:solidFill>
                  <a:latin typeface="Cabin"/>
                </a:rPr>
                <a:t>-</a:t>
              </a:r>
              <a:r>
                <a:rPr lang="en-US" sz="2600" dirty="0" err="1" smtClean="0">
                  <a:solidFill>
                    <a:srgbClr val="2E2E2E"/>
                  </a:solidFill>
                  <a:latin typeface="Cabin Medium"/>
                </a:rPr>
                <a:t>Thiết</a:t>
              </a:r>
              <a:r>
                <a:rPr lang="en-US" sz="2600" dirty="0" smtClean="0">
                  <a:solidFill>
                    <a:srgbClr val="2E2E2E"/>
                  </a:solidFill>
                  <a:latin typeface="Cabin Medium"/>
                </a:rPr>
                <a:t> </a:t>
              </a:r>
              <a:r>
                <a:rPr lang="en-US" sz="2600" dirty="0" err="1">
                  <a:solidFill>
                    <a:srgbClr val="2E2E2E"/>
                  </a:solidFill>
                  <a:latin typeface="Cabin Medium"/>
                </a:rPr>
                <a:t>lập</a:t>
              </a:r>
              <a:r>
                <a:rPr lang="en-US" sz="2600" dirty="0">
                  <a:solidFill>
                    <a:srgbClr val="2E2E2E"/>
                  </a:solidFill>
                  <a:latin typeface="Cabin Medium"/>
                </a:rPr>
                <a:t> felt pen </a:t>
              </a:r>
              <a:r>
                <a:rPr lang="en-US" sz="2600" dirty="0" err="1">
                  <a:solidFill>
                    <a:srgbClr val="2E2E2E"/>
                  </a:solidFill>
                  <a:latin typeface="Cabin Medium"/>
                </a:rPr>
                <a:t>gắn</a:t>
              </a:r>
              <a:r>
                <a:rPr lang="en-US" sz="2600" dirty="0">
                  <a:solidFill>
                    <a:srgbClr val="2E2E2E"/>
                  </a:solidFill>
                  <a:latin typeface="Cabin Medium"/>
                </a:rPr>
                <a:t> </a:t>
              </a:r>
              <a:r>
                <a:rPr lang="en-US" sz="2600" dirty="0" err="1">
                  <a:solidFill>
                    <a:srgbClr val="2E2E2E"/>
                  </a:solidFill>
                  <a:latin typeface="Cabin Medium"/>
                </a:rPr>
                <a:t>với</a:t>
              </a:r>
              <a:r>
                <a:rPr lang="en-US" sz="2600" dirty="0">
                  <a:solidFill>
                    <a:srgbClr val="2E2E2E"/>
                  </a:solidFill>
                  <a:latin typeface="Cabin Medium"/>
                </a:rPr>
                <a:t> </a:t>
              </a:r>
              <a:r>
                <a:rPr lang="en-US" sz="2600" dirty="0" err="1">
                  <a:solidFill>
                    <a:srgbClr val="2E2E2E"/>
                  </a:solidFill>
                  <a:latin typeface="Cabin Medium"/>
                </a:rPr>
                <a:t>khớp</a:t>
              </a:r>
              <a:r>
                <a:rPr lang="en-US" sz="2600" dirty="0">
                  <a:solidFill>
                    <a:srgbClr val="2E2E2E"/>
                  </a:solidFill>
                  <a:latin typeface="Cabin Medium"/>
                </a:rPr>
                <a:t> </a:t>
              </a:r>
              <a:r>
                <a:rPr lang="en-US" sz="2600" dirty="0" err="1">
                  <a:solidFill>
                    <a:srgbClr val="2E2E2E"/>
                  </a:solidFill>
                  <a:latin typeface="Cabin Medium"/>
                </a:rPr>
                <a:t>cuối</a:t>
              </a:r>
              <a:r>
                <a:rPr lang="en-US" sz="2600" dirty="0">
                  <a:solidFill>
                    <a:srgbClr val="2E2E2E"/>
                  </a:solidFill>
                  <a:latin typeface="Cabin Medium"/>
                </a:rPr>
                <a:t> </a:t>
              </a:r>
              <a:r>
                <a:rPr lang="en-US" sz="2600" dirty="0" err="1">
                  <a:solidFill>
                    <a:srgbClr val="2E2E2E"/>
                  </a:solidFill>
                  <a:latin typeface="Cabin Medium"/>
                </a:rPr>
                <a:t>của</a:t>
              </a:r>
              <a:r>
                <a:rPr lang="en-US" sz="2600" dirty="0">
                  <a:solidFill>
                    <a:srgbClr val="2E2E2E"/>
                  </a:solidFill>
                  <a:latin typeface="Cabin Medium"/>
                </a:rPr>
                <a:t> </a:t>
              </a:r>
              <a:r>
                <a:rPr lang="en-US" sz="2600" dirty="0" err="1">
                  <a:solidFill>
                    <a:srgbClr val="2E2E2E"/>
                  </a:solidFill>
                  <a:latin typeface="Cabin Medium"/>
                </a:rPr>
                <a:t>tay</a:t>
              </a:r>
              <a:r>
                <a:rPr lang="en-US" sz="2600" dirty="0">
                  <a:solidFill>
                    <a:srgbClr val="2E2E2E"/>
                  </a:solidFill>
                  <a:latin typeface="Cabin Medium"/>
                </a:rPr>
                <a:t> </a:t>
              </a:r>
              <a:r>
                <a:rPr lang="en-US" sz="2600" dirty="0" err="1">
                  <a:solidFill>
                    <a:srgbClr val="2E2E2E"/>
                  </a:solidFill>
                  <a:latin typeface="Cabin Medium"/>
                </a:rPr>
                <a:t>máy</a:t>
              </a:r>
              <a:r>
                <a:rPr lang="en-US" sz="2600" dirty="0">
                  <a:solidFill>
                    <a:srgbClr val="2E2E2E"/>
                  </a:solidFill>
                  <a:latin typeface="Cabin Medium"/>
                </a:rPr>
                <a:t>.</a:t>
              </a:r>
            </a:p>
            <a:p>
              <a:pPr algn="just">
                <a:lnSpc>
                  <a:spcPts val="3120"/>
                </a:lnSpc>
              </a:pPr>
              <a:r>
                <a:rPr lang="en-US" sz="2600" dirty="0">
                  <a:solidFill>
                    <a:srgbClr val="2E2E2E"/>
                  </a:solidFill>
                  <a:latin typeface="Cabin"/>
                </a:rPr>
                <a:t>-</a:t>
              </a:r>
              <a:r>
                <a:rPr lang="en-US" sz="2600" dirty="0" err="1">
                  <a:solidFill>
                    <a:srgbClr val="2E2E2E"/>
                  </a:solidFill>
                  <a:latin typeface="Cabin Medium"/>
                </a:rPr>
                <a:t>Thiết</a:t>
              </a:r>
              <a:r>
                <a:rPr lang="en-US" sz="2600" dirty="0">
                  <a:solidFill>
                    <a:srgbClr val="2E2E2E"/>
                  </a:solidFill>
                  <a:latin typeface="Cabin Medium"/>
                </a:rPr>
                <a:t> </a:t>
              </a:r>
              <a:r>
                <a:rPr lang="en-US" sz="2600" dirty="0" err="1">
                  <a:solidFill>
                    <a:srgbClr val="2E2E2E"/>
                  </a:solidFill>
                  <a:latin typeface="Cabin Medium"/>
                </a:rPr>
                <a:t>lập</a:t>
              </a:r>
              <a:r>
                <a:rPr lang="en-US" sz="2600" dirty="0">
                  <a:solidFill>
                    <a:srgbClr val="2E2E2E"/>
                  </a:solidFill>
                  <a:latin typeface="Cabin Medium"/>
                </a:rPr>
                <a:t> </a:t>
              </a:r>
              <a:r>
                <a:rPr lang="en-US" sz="2600" dirty="0" err="1">
                  <a:solidFill>
                    <a:srgbClr val="2E2E2E"/>
                  </a:solidFill>
                  <a:latin typeface="Cabin Medium"/>
                </a:rPr>
                <a:t>kết</a:t>
              </a:r>
              <a:r>
                <a:rPr lang="en-US" sz="2600" dirty="0">
                  <a:solidFill>
                    <a:srgbClr val="2E2E2E"/>
                  </a:solidFill>
                  <a:latin typeface="Cabin Medium"/>
                </a:rPr>
                <a:t> </a:t>
              </a:r>
              <a:r>
                <a:rPr lang="en-US" sz="2600" dirty="0" err="1">
                  <a:solidFill>
                    <a:srgbClr val="2E2E2E"/>
                  </a:solidFill>
                  <a:latin typeface="Cabin Medium"/>
                </a:rPr>
                <a:t>nối</a:t>
              </a:r>
              <a:r>
                <a:rPr lang="en-US" sz="2600" dirty="0">
                  <a:solidFill>
                    <a:srgbClr val="2E2E2E"/>
                  </a:solidFill>
                  <a:latin typeface="Cabin Medium"/>
                </a:rPr>
                <a:t> qua </a:t>
              </a:r>
              <a:r>
                <a:rPr lang="en-US" sz="2600" dirty="0" err="1">
                  <a:solidFill>
                    <a:srgbClr val="2E2E2E"/>
                  </a:solidFill>
                  <a:latin typeface="Cabin Medium"/>
                </a:rPr>
                <a:t>cổng</a:t>
              </a:r>
              <a:r>
                <a:rPr lang="en-US" sz="2600" dirty="0">
                  <a:solidFill>
                    <a:srgbClr val="2E2E2E"/>
                  </a:solidFill>
                  <a:latin typeface="Cabin Medium"/>
                </a:rPr>
                <a:t> API </a:t>
              </a:r>
              <a:r>
                <a:rPr lang="en-US" sz="2600" dirty="0" err="1">
                  <a:solidFill>
                    <a:srgbClr val="2E2E2E"/>
                  </a:solidFill>
                  <a:latin typeface="Cabin Medium"/>
                </a:rPr>
                <a:t>để</a:t>
              </a:r>
              <a:r>
                <a:rPr lang="en-US" sz="2600" dirty="0">
                  <a:solidFill>
                    <a:srgbClr val="2E2E2E"/>
                  </a:solidFill>
                  <a:latin typeface="Cabin Medium"/>
                </a:rPr>
                <a:t> link </a:t>
              </a:r>
              <a:r>
                <a:rPr lang="en-US" sz="2600" dirty="0" err="1">
                  <a:solidFill>
                    <a:srgbClr val="2E2E2E"/>
                  </a:solidFill>
                  <a:latin typeface="Cabin Medium"/>
                </a:rPr>
                <a:t>matlab</a:t>
              </a:r>
              <a:r>
                <a:rPr lang="en-US" sz="2600" dirty="0">
                  <a:solidFill>
                    <a:srgbClr val="2E2E2E"/>
                  </a:solidFill>
                  <a:latin typeface="Cabin Medium"/>
                </a:rPr>
                <a:t> </a:t>
              </a:r>
              <a:r>
                <a:rPr lang="en-US" sz="2600" dirty="0" err="1">
                  <a:solidFill>
                    <a:srgbClr val="2E2E2E"/>
                  </a:solidFill>
                  <a:latin typeface="Cabin Medium"/>
                </a:rPr>
                <a:t>và</a:t>
              </a:r>
              <a:r>
                <a:rPr lang="en-US" sz="2600" dirty="0">
                  <a:solidFill>
                    <a:srgbClr val="2E2E2E"/>
                  </a:solidFill>
                  <a:latin typeface="Cabin Medium"/>
                </a:rPr>
                <a:t> </a:t>
              </a:r>
              <a:r>
                <a:rPr lang="en-US" sz="2600" dirty="0" err="1">
                  <a:solidFill>
                    <a:srgbClr val="2E2E2E"/>
                  </a:solidFill>
                  <a:latin typeface="Cabin Medium"/>
                </a:rPr>
                <a:t>vrep</a:t>
              </a:r>
              <a:endParaRPr lang="en-US" sz="2600" dirty="0">
                <a:solidFill>
                  <a:srgbClr val="2E2E2E"/>
                </a:solidFill>
                <a:latin typeface="Cabin Medium"/>
              </a:endParaRPr>
            </a:p>
          </p:txBody>
        </p:sp>
        <p:sp>
          <p:nvSpPr>
            <p:cNvPr id="13" name="TextBox 13"/>
            <p:cNvSpPr txBox="1"/>
            <p:nvPr/>
          </p:nvSpPr>
          <p:spPr>
            <a:xfrm>
              <a:off x="0" y="3750883"/>
              <a:ext cx="8305738" cy="52514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2E2E2E"/>
                  </a:solidFill>
                  <a:latin typeface="Cabin"/>
                </a:rPr>
                <a:t>-------------</a:t>
              </a:r>
            </a:p>
          </p:txBody>
        </p:sp>
      </p:grpSp>
      <p:grpSp>
        <p:nvGrpSpPr>
          <p:cNvPr id="14" name="Group 14"/>
          <p:cNvGrpSpPr/>
          <p:nvPr/>
        </p:nvGrpSpPr>
        <p:grpSpPr>
          <a:xfrm>
            <a:off x="10163223" y="4609864"/>
            <a:ext cx="6252651" cy="1646694"/>
            <a:chOff x="0" y="0"/>
            <a:chExt cx="8336869" cy="2195593"/>
          </a:xfrm>
        </p:grpSpPr>
        <p:sp>
          <p:nvSpPr>
            <p:cNvPr id="15" name="TextBox 15"/>
            <p:cNvSpPr txBox="1"/>
            <p:nvPr/>
          </p:nvSpPr>
          <p:spPr>
            <a:xfrm>
              <a:off x="0" y="0"/>
              <a:ext cx="8336869" cy="1590179"/>
            </a:xfrm>
            <a:prstGeom prst="rect">
              <a:avLst/>
            </a:prstGeom>
          </p:spPr>
          <p:txBody>
            <a:bodyPr lIns="0" tIns="0" rIns="0" bIns="0" rtlCol="0" anchor="t">
              <a:spAutoFit/>
            </a:bodyPr>
            <a:lstStyle/>
            <a:p>
              <a:pPr marL="0" lvl="0" indent="0" algn="l">
                <a:lnSpc>
                  <a:spcPts val="3131"/>
                </a:lnSpc>
                <a:spcBef>
                  <a:spcPct val="0"/>
                </a:spcBef>
              </a:pPr>
              <a:r>
                <a:rPr lang="en-US" sz="2609" dirty="0">
                  <a:solidFill>
                    <a:srgbClr val="2E2E2E"/>
                  </a:solidFill>
                  <a:latin typeface="Cabin Medium"/>
                </a:rPr>
                <a:t> : </a:t>
              </a:r>
              <a:r>
                <a:rPr lang="en-US" sz="2609" dirty="0" err="1">
                  <a:solidFill>
                    <a:srgbClr val="2E2E2E"/>
                  </a:solidFill>
                  <a:latin typeface="Cabin Medium"/>
                </a:rPr>
                <a:t>Dựa</a:t>
              </a:r>
              <a:r>
                <a:rPr lang="en-US" sz="2609" dirty="0">
                  <a:solidFill>
                    <a:srgbClr val="2E2E2E"/>
                  </a:solidFill>
                  <a:latin typeface="Cabin Medium"/>
                </a:rPr>
                <a:t> </a:t>
              </a:r>
              <a:r>
                <a:rPr lang="en-US" sz="2609" dirty="0" err="1">
                  <a:solidFill>
                    <a:srgbClr val="2E2E2E"/>
                  </a:solidFill>
                  <a:latin typeface="Cabin Medium"/>
                </a:rPr>
                <a:t>trên</a:t>
              </a:r>
              <a:r>
                <a:rPr lang="en-US" sz="2609" dirty="0">
                  <a:solidFill>
                    <a:srgbClr val="2E2E2E"/>
                  </a:solidFill>
                  <a:latin typeface="Cabin Medium"/>
                </a:rPr>
                <a:t> ý </a:t>
              </a:r>
              <a:r>
                <a:rPr lang="en-US" sz="2609" dirty="0" err="1">
                  <a:solidFill>
                    <a:srgbClr val="2E2E2E"/>
                  </a:solidFill>
                  <a:latin typeface="Cabin Medium"/>
                </a:rPr>
                <a:t>tưởng</a:t>
              </a:r>
              <a:r>
                <a:rPr lang="en-US" sz="2609" dirty="0">
                  <a:solidFill>
                    <a:srgbClr val="2E2E2E"/>
                  </a:solidFill>
                  <a:latin typeface="Cabin Medium"/>
                </a:rPr>
                <a:t> </a:t>
              </a:r>
              <a:r>
                <a:rPr lang="en-US" sz="2609" dirty="0" err="1">
                  <a:solidFill>
                    <a:srgbClr val="2E2E2E"/>
                  </a:solidFill>
                  <a:latin typeface="Cabin Medium"/>
                </a:rPr>
                <a:t>tham</a:t>
              </a:r>
              <a:r>
                <a:rPr lang="en-US" sz="2609" dirty="0">
                  <a:solidFill>
                    <a:srgbClr val="2E2E2E"/>
                  </a:solidFill>
                  <a:latin typeface="Cabin Medium"/>
                </a:rPr>
                <a:t> </a:t>
              </a:r>
              <a:r>
                <a:rPr lang="en-US" sz="2609" dirty="0" err="1">
                  <a:solidFill>
                    <a:srgbClr val="2E2E2E"/>
                  </a:solidFill>
                  <a:latin typeface="Cabin Medium"/>
                </a:rPr>
                <a:t>khảo</a:t>
              </a:r>
              <a:r>
                <a:rPr lang="en-US" sz="2609" dirty="0">
                  <a:solidFill>
                    <a:srgbClr val="2E2E2E"/>
                  </a:solidFill>
                  <a:latin typeface="Cabin Medium"/>
                </a:rPr>
                <a:t> , </a:t>
              </a:r>
              <a:r>
                <a:rPr lang="en-US" sz="2609" dirty="0" err="1">
                  <a:solidFill>
                    <a:srgbClr val="2E2E2E"/>
                  </a:solidFill>
                  <a:latin typeface="Cabin Medium"/>
                </a:rPr>
                <a:t>nhóm</a:t>
              </a:r>
              <a:r>
                <a:rPr lang="en-US" sz="2609" dirty="0">
                  <a:solidFill>
                    <a:srgbClr val="2E2E2E"/>
                  </a:solidFill>
                  <a:latin typeface="Cabin Medium"/>
                </a:rPr>
                <a:t> </a:t>
              </a:r>
              <a:r>
                <a:rPr lang="en-US" sz="2609" dirty="0" err="1">
                  <a:solidFill>
                    <a:srgbClr val="2E2E2E"/>
                  </a:solidFill>
                  <a:latin typeface="Cabin Medium"/>
                </a:rPr>
                <a:t>em</a:t>
              </a:r>
              <a:r>
                <a:rPr lang="en-US" sz="2609" dirty="0">
                  <a:solidFill>
                    <a:srgbClr val="2E2E2E"/>
                  </a:solidFill>
                  <a:latin typeface="Cabin Medium"/>
                </a:rPr>
                <a:t> </a:t>
              </a:r>
              <a:r>
                <a:rPr lang="en-US" sz="2609" dirty="0" err="1">
                  <a:solidFill>
                    <a:srgbClr val="2E2E2E"/>
                  </a:solidFill>
                  <a:latin typeface="Cabin Medium"/>
                </a:rPr>
                <a:t>đã</a:t>
              </a:r>
              <a:r>
                <a:rPr lang="en-US" sz="2609" dirty="0">
                  <a:solidFill>
                    <a:srgbClr val="2E2E2E"/>
                  </a:solidFill>
                  <a:latin typeface="Cabin Medium"/>
                </a:rPr>
                <a:t> </a:t>
              </a:r>
              <a:r>
                <a:rPr lang="en-US" sz="2609" dirty="0" err="1">
                  <a:solidFill>
                    <a:srgbClr val="2E2E2E"/>
                  </a:solidFill>
                  <a:latin typeface="Cabin Medium"/>
                </a:rPr>
                <a:t>nghiên</a:t>
              </a:r>
              <a:r>
                <a:rPr lang="en-US" sz="2609" dirty="0">
                  <a:solidFill>
                    <a:srgbClr val="2E2E2E"/>
                  </a:solidFill>
                  <a:latin typeface="Cabin Medium"/>
                </a:rPr>
                <a:t> </a:t>
              </a:r>
              <a:r>
                <a:rPr lang="en-US" sz="2609" dirty="0" err="1">
                  <a:solidFill>
                    <a:srgbClr val="2E2E2E"/>
                  </a:solidFill>
                  <a:latin typeface="Cabin Medium"/>
                </a:rPr>
                <a:t>cứu</a:t>
              </a:r>
              <a:r>
                <a:rPr lang="en-US" sz="2609" dirty="0">
                  <a:solidFill>
                    <a:srgbClr val="2E2E2E"/>
                  </a:solidFill>
                  <a:latin typeface="Cabin Medium"/>
                </a:rPr>
                <a:t> </a:t>
              </a:r>
              <a:r>
                <a:rPr lang="en-US" sz="2609" dirty="0" err="1">
                  <a:solidFill>
                    <a:srgbClr val="2E2E2E"/>
                  </a:solidFill>
                  <a:latin typeface="Cabin Medium"/>
                </a:rPr>
                <a:t>và</a:t>
              </a:r>
              <a:r>
                <a:rPr lang="en-US" sz="2609" dirty="0">
                  <a:solidFill>
                    <a:srgbClr val="2E2E2E"/>
                  </a:solidFill>
                  <a:latin typeface="Cabin Medium"/>
                </a:rPr>
                <a:t> </a:t>
              </a:r>
              <a:r>
                <a:rPr lang="en-US" sz="2609" dirty="0" smtClean="0">
                  <a:solidFill>
                    <a:srgbClr val="2E2E2E"/>
                  </a:solidFill>
                  <a:latin typeface="Cabin Medium"/>
                </a:rPr>
                <a:t>code </a:t>
              </a:r>
              <a:r>
                <a:rPr lang="en-US" sz="2609" dirty="0" err="1" smtClean="0">
                  <a:solidFill>
                    <a:srgbClr val="2E2E2E"/>
                  </a:solidFill>
                  <a:latin typeface="Cabin Medium"/>
                </a:rPr>
                <a:t>lại</a:t>
              </a:r>
              <a:r>
                <a:rPr lang="en-US" sz="2609" dirty="0" smtClean="0">
                  <a:solidFill>
                    <a:srgbClr val="2E2E2E"/>
                  </a:solidFill>
                  <a:latin typeface="Cabin Medium"/>
                </a:rPr>
                <a:t> </a:t>
              </a:r>
              <a:r>
                <a:rPr lang="en-US" sz="2609" dirty="0" err="1" smtClean="0">
                  <a:solidFill>
                    <a:srgbClr val="2E2E2E"/>
                  </a:solidFill>
                  <a:latin typeface="Cabin Medium"/>
                </a:rPr>
                <a:t>theo</a:t>
              </a:r>
              <a:r>
                <a:rPr lang="en-US" sz="2609" dirty="0" smtClean="0">
                  <a:solidFill>
                    <a:srgbClr val="2E2E2E"/>
                  </a:solidFill>
                  <a:latin typeface="Cabin Medium"/>
                </a:rPr>
                <a:t> </a:t>
              </a:r>
              <a:r>
                <a:rPr lang="en-US" sz="2609" dirty="0" err="1" smtClean="0">
                  <a:solidFill>
                    <a:srgbClr val="2E2E2E"/>
                  </a:solidFill>
                  <a:latin typeface="Cabin Medium"/>
                </a:rPr>
                <a:t>matlab</a:t>
              </a:r>
              <a:r>
                <a:rPr lang="en-US" sz="2609" dirty="0" smtClean="0">
                  <a:solidFill>
                    <a:srgbClr val="2E2E2E"/>
                  </a:solidFill>
                  <a:latin typeface="Cabin Medium"/>
                </a:rPr>
                <a:t> </a:t>
              </a:r>
              <a:r>
                <a:rPr lang="en-US" sz="2609" dirty="0" err="1">
                  <a:solidFill>
                    <a:srgbClr val="2E2E2E"/>
                  </a:solidFill>
                  <a:latin typeface="Cabin Medium"/>
                </a:rPr>
                <a:t>và</a:t>
              </a:r>
              <a:r>
                <a:rPr lang="en-US" sz="2609" dirty="0">
                  <a:solidFill>
                    <a:srgbClr val="2E2E2E"/>
                  </a:solidFill>
                  <a:latin typeface="Cabin Medium"/>
                </a:rPr>
                <a:t> chia </a:t>
              </a:r>
              <a:r>
                <a:rPr lang="en-US" sz="2609" dirty="0" err="1">
                  <a:solidFill>
                    <a:srgbClr val="2E2E2E"/>
                  </a:solidFill>
                  <a:latin typeface="Cabin Medium"/>
                </a:rPr>
                <a:t>ra</a:t>
              </a:r>
              <a:r>
                <a:rPr lang="en-US" sz="2609" dirty="0">
                  <a:solidFill>
                    <a:srgbClr val="2E2E2E"/>
                  </a:solidFill>
                  <a:latin typeface="Cabin Medium"/>
                </a:rPr>
                <a:t> </a:t>
              </a:r>
              <a:r>
                <a:rPr lang="en-US" sz="2609" dirty="0" err="1">
                  <a:solidFill>
                    <a:srgbClr val="2E2E2E"/>
                  </a:solidFill>
                  <a:latin typeface="Cabin Medium"/>
                </a:rPr>
                <a:t>các</a:t>
              </a:r>
              <a:r>
                <a:rPr lang="en-US" sz="2609" dirty="0">
                  <a:solidFill>
                    <a:srgbClr val="2E2E2E"/>
                  </a:solidFill>
                  <a:latin typeface="Cabin Medium"/>
                </a:rPr>
                <a:t> </a:t>
              </a:r>
              <a:r>
                <a:rPr lang="en-US" sz="2609" dirty="0" err="1">
                  <a:solidFill>
                    <a:srgbClr val="2E2E2E"/>
                  </a:solidFill>
                  <a:latin typeface="Cabin Medium"/>
                </a:rPr>
                <a:t>tác</a:t>
              </a:r>
              <a:r>
                <a:rPr lang="en-US" sz="2609" dirty="0">
                  <a:solidFill>
                    <a:srgbClr val="2E2E2E"/>
                  </a:solidFill>
                  <a:latin typeface="Cabin Medium"/>
                </a:rPr>
                <a:t> </a:t>
              </a:r>
              <a:r>
                <a:rPr lang="en-US" sz="2609" dirty="0" err="1">
                  <a:solidFill>
                    <a:srgbClr val="2E2E2E"/>
                  </a:solidFill>
                  <a:latin typeface="Cabin Medium"/>
                </a:rPr>
                <a:t>vụ</a:t>
              </a:r>
              <a:r>
                <a:rPr lang="en-US" sz="2609" dirty="0">
                  <a:solidFill>
                    <a:srgbClr val="2E2E2E"/>
                  </a:solidFill>
                  <a:latin typeface="Cabin Medium"/>
                </a:rPr>
                <a:t> </a:t>
              </a:r>
              <a:r>
                <a:rPr lang="en-US" sz="2609" dirty="0" err="1">
                  <a:solidFill>
                    <a:srgbClr val="2E2E2E"/>
                  </a:solidFill>
                  <a:latin typeface="Cabin Medium"/>
                </a:rPr>
                <a:t>nhỏ</a:t>
              </a:r>
              <a:r>
                <a:rPr lang="en-US" sz="2609" dirty="0">
                  <a:solidFill>
                    <a:srgbClr val="2E2E2E"/>
                  </a:solidFill>
                  <a:latin typeface="Cabin Medium"/>
                </a:rPr>
                <a:t> </a:t>
              </a:r>
              <a:r>
                <a:rPr lang="en-US" sz="2609" dirty="0" err="1">
                  <a:solidFill>
                    <a:srgbClr val="2E2E2E"/>
                  </a:solidFill>
                  <a:latin typeface="Cabin Medium"/>
                </a:rPr>
                <a:t>hơn</a:t>
              </a:r>
              <a:r>
                <a:rPr lang="en-US" sz="2609" dirty="0">
                  <a:solidFill>
                    <a:srgbClr val="2E2E2E"/>
                  </a:solidFill>
                  <a:latin typeface="Cabin Medium"/>
                </a:rPr>
                <a:t> </a:t>
              </a:r>
              <a:r>
                <a:rPr lang="en-US" sz="2609" dirty="0" err="1">
                  <a:solidFill>
                    <a:srgbClr val="2E2E2E"/>
                  </a:solidFill>
                  <a:latin typeface="Cabin Medium"/>
                </a:rPr>
                <a:t>để</a:t>
              </a:r>
              <a:r>
                <a:rPr lang="en-US" sz="2609" dirty="0">
                  <a:solidFill>
                    <a:srgbClr val="2E2E2E"/>
                  </a:solidFill>
                  <a:latin typeface="Cabin Medium"/>
                </a:rPr>
                <a:t> </a:t>
              </a:r>
              <a:r>
                <a:rPr lang="en-US" sz="2609" dirty="0" err="1">
                  <a:solidFill>
                    <a:srgbClr val="2E2E2E"/>
                  </a:solidFill>
                  <a:latin typeface="Cabin Medium"/>
                </a:rPr>
                <a:t>xử</a:t>
              </a:r>
              <a:r>
                <a:rPr lang="en-US" sz="2609" dirty="0">
                  <a:solidFill>
                    <a:srgbClr val="2E2E2E"/>
                  </a:solidFill>
                  <a:latin typeface="Cabin Medium"/>
                </a:rPr>
                <a:t> </a:t>
              </a:r>
              <a:r>
                <a:rPr lang="en-US" sz="2609" dirty="0" err="1">
                  <a:solidFill>
                    <a:srgbClr val="2E2E2E"/>
                  </a:solidFill>
                  <a:latin typeface="Cabin Medium"/>
                </a:rPr>
                <a:t>lí</a:t>
              </a:r>
              <a:endParaRPr lang="en-US" sz="2609" dirty="0">
                <a:solidFill>
                  <a:srgbClr val="2E2E2E"/>
                </a:solidFill>
                <a:latin typeface="Cabin Medium"/>
              </a:endParaRPr>
            </a:p>
          </p:txBody>
        </p:sp>
        <p:sp>
          <p:nvSpPr>
            <p:cNvPr id="16" name="TextBox 16"/>
            <p:cNvSpPr txBox="1"/>
            <p:nvPr/>
          </p:nvSpPr>
          <p:spPr>
            <a:xfrm>
              <a:off x="0" y="1678183"/>
              <a:ext cx="8336869" cy="517410"/>
            </a:xfrm>
            <a:prstGeom prst="rect">
              <a:avLst/>
            </a:prstGeom>
          </p:spPr>
          <p:txBody>
            <a:bodyPr lIns="0" tIns="0" rIns="0" bIns="0" rtlCol="0" anchor="t">
              <a:spAutoFit/>
            </a:bodyPr>
            <a:lstStyle/>
            <a:p>
              <a:pPr marL="0" lvl="0" indent="0" algn="ctr">
                <a:lnSpc>
                  <a:spcPts val="3372"/>
                </a:lnSpc>
                <a:spcBef>
                  <a:spcPct val="0"/>
                </a:spcBef>
              </a:pPr>
              <a:endParaRPr/>
            </a:p>
          </p:txBody>
        </p:sp>
      </p:grpSp>
      <p:pic>
        <p:nvPicPr>
          <p:cNvPr id="17" name="Picture 17"/>
          <p:cNvPicPr>
            <a:picLocks noChangeAspect="1"/>
          </p:cNvPicPr>
          <p:nvPr/>
        </p:nvPicPr>
        <p:blipFill>
          <a:blip r:embed="rId4"/>
          <a:stretch>
            <a:fillRect/>
          </a:stretch>
        </p:blipFill>
        <p:spPr>
          <a:xfrm>
            <a:off x="9510487" y="3322632"/>
            <a:ext cx="7475165" cy="1744205"/>
          </a:xfrm>
          <a:prstGeom prst="rect">
            <a:avLst/>
          </a:prstGeom>
        </p:spPr>
      </p:pic>
      <p:sp>
        <p:nvSpPr>
          <p:cNvPr id="18" name="Freeform 18"/>
          <p:cNvSpPr/>
          <p:nvPr/>
        </p:nvSpPr>
        <p:spPr>
          <a:xfrm rot="-4390734">
            <a:off x="14409244" y="8207800"/>
            <a:ext cx="2399087" cy="3357501"/>
          </a:xfrm>
          <a:custGeom>
            <a:avLst/>
            <a:gdLst/>
            <a:ahLst/>
            <a:cxnLst/>
            <a:rect l="l" t="t" r="r" b="b"/>
            <a:pathLst>
              <a:path w="2399087" h="3357501">
                <a:moveTo>
                  <a:pt x="0" y="0"/>
                </a:moveTo>
                <a:lnTo>
                  <a:pt x="2399087" y="0"/>
                </a:lnTo>
                <a:lnTo>
                  <a:pt x="2399087" y="3357500"/>
                </a:lnTo>
                <a:lnTo>
                  <a:pt x="0" y="33575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9" name="TextBox 19"/>
          <p:cNvSpPr txBox="1"/>
          <p:nvPr/>
        </p:nvSpPr>
        <p:spPr>
          <a:xfrm>
            <a:off x="10133417" y="3908127"/>
            <a:ext cx="6072089" cy="573214"/>
          </a:xfrm>
          <a:prstGeom prst="rect">
            <a:avLst/>
          </a:prstGeom>
        </p:spPr>
        <p:txBody>
          <a:bodyPr lIns="0" tIns="0" rIns="0" bIns="0" rtlCol="0" anchor="t">
            <a:spAutoFit/>
          </a:bodyPr>
          <a:lstStyle/>
          <a:p>
            <a:pPr marL="823938" lvl="1" indent="-411969" algn="l">
              <a:lnSpc>
                <a:spcPts val="4579"/>
              </a:lnSpc>
              <a:buFont typeface="Arial"/>
              <a:buChar char="•"/>
            </a:pPr>
            <a:r>
              <a:rPr lang="en-US" sz="3816">
                <a:solidFill>
                  <a:srgbClr val="2E2E2E"/>
                </a:solidFill>
                <a:latin typeface="Cabin Medium"/>
              </a:rPr>
              <a:t>--------------</a:t>
            </a:r>
          </a:p>
        </p:txBody>
      </p:sp>
      <p:pic>
        <p:nvPicPr>
          <p:cNvPr id="20" name="Picture 20"/>
          <p:cNvPicPr>
            <a:picLocks noChangeAspect="1"/>
          </p:cNvPicPr>
          <p:nvPr/>
        </p:nvPicPr>
        <p:blipFill>
          <a:blip r:embed="rId7"/>
          <a:stretch>
            <a:fillRect/>
          </a:stretch>
        </p:blipFill>
        <p:spPr>
          <a:xfrm>
            <a:off x="1145134" y="3322632"/>
            <a:ext cx="7475165" cy="1744205"/>
          </a:xfrm>
          <a:prstGeom prst="rect">
            <a:avLst/>
          </a:prstGeom>
        </p:spPr>
      </p:pic>
      <p:sp>
        <p:nvSpPr>
          <p:cNvPr id="21" name="TextBox 21"/>
          <p:cNvSpPr txBox="1"/>
          <p:nvPr/>
        </p:nvSpPr>
        <p:spPr>
          <a:xfrm>
            <a:off x="1531578" y="3908127"/>
            <a:ext cx="6072089" cy="573214"/>
          </a:xfrm>
          <a:prstGeom prst="rect">
            <a:avLst/>
          </a:prstGeom>
        </p:spPr>
        <p:txBody>
          <a:bodyPr lIns="0" tIns="0" rIns="0" bIns="0" rtlCol="0" anchor="t">
            <a:spAutoFit/>
          </a:bodyPr>
          <a:lstStyle/>
          <a:p>
            <a:pPr marL="823938" lvl="1" indent="-411969" algn="l">
              <a:lnSpc>
                <a:spcPts val="4579"/>
              </a:lnSpc>
              <a:buFont typeface="Arial"/>
              <a:buChar char="•"/>
            </a:pPr>
            <a:r>
              <a:rPr lang="en-US" sz="3816">
                <a:solidFill>
                  <a:srgbClr val="2E2E2E"/>
                </a:solidFill>
                <a:latin typeface="Cabin Medium"/>
              </a:rPr>
              <a:t>-------------</a:t>
            </a:r>
          </a:p>
        </p:txBody>
      </p:sp>
      <p:sp>
        <p:nvSpPr>
          <p:cNvPr id="22" name="TextBox 22"/>
          <p:cNvSpPr txBox="1"/>
          <p:nvPr/>
        </p:nvSpPr>
        <p:spPr>
          <a:xfrm>
            <a:off x="10163223" y="6329191"/>
            <a:ext cx="6229304" cy="1171575"/>
          </a:xfrm>
          <a:prstGeom prst="rect">
            <a:avLst/>
          </a:prstGeom>
        </p:spPr>
        <p:txBody>
          <a:bodyPr lIns="0" tIns="0" rIns="0" bIns="0" rtlCol="0" anchor="t">
            <a:spAutoFit/>
          </a:bodyPr>
          <a:lstStyle/>
          <a:p>
            <a:pPr algn="l">
              <a:lnSpc>
                <a:spcPts val="3120"/>
              </a:lnSpc>
              <a:spcBef>
                <a:spcPct val="0"/>
              </a:spcBef>
            </a:pPr>
            <a:r>
              <a:rPr lang="en-US" sz="2600" dirty="0">
                <a:solidFill>
                  <a:srgbClr val="2E2E2E"/>
                </a:solidFill>
                <a:latin typeface="Cabin Medium"/>
              </a:rPr>
              <a:t>: </a:t>
            </a:r>
            <a:r>
              <a:rPr lang="en-US" sz="2600" dirty="0" err="1">
                <a:solidFill>
                  <a:srgbClr val="2E2E2E"/>
                </a:solidFill>
                <a:latin typeface="Cabin Medium"/>
              </a:rPr>
              <a:t>Xử</a:t>
            </a:r>
            <a:r>
              <a:rPr lang="en-US" sz="2600" dirty="0">
                <a:solidFill>
                  <a:srgbClr val="2E2E2E"/>
                </a:solidFill>
                <a:latin typeface="Cabin Medium"/>
              </a:rPr>
              <a:t> </a:t>
            </a:r>
            <a:r>
              <a:rPr lang="en-US" sz="2600" dirty="0" err="1">
                <a:solidFill>
                  <a:srgbClr val="2E2E2E"/>
                </a:solidFill>
                <a:latin typeface="Cabin Medium"/>
              </a:rPr>
              <a:t>lí</a:t>
            </a:r>
            <a:r>
              <a:rPr lang="en-US" sz="2600" dirty="0">
                <a:solidFill>
                  <a:srgbClr val="2E2E2E"/>
                </a:solidFill>
                <a:latin typeface="Cabin Medium"/>
              </a:rPr>
              <a:t> </a:t>
            </a:r>
            <a:r>
              <a:rPr lang="en-US" sz="2600" dirty="0" err="1">
                <a:solidFill>
                  <a:srgbClr val="2E2E2E"/>
                </a:solidFill>
                <a:latin typeface="Cabin Medium"/>
              </a:rPr>
              <a:t>dữ</a:t>
            </a:r>
            <a:r>
              <a:rPr lang="en-US" sz="2600" dirty="0">
                <a:solidFill>
                  <a:srgbClr val="2E2E2E"/>
                </a:solidFill>
                <a:latin typeface="Cabin Medium"/>
              </a:rPr>
              <a:t> </a:t>
            </a:r>
            <a:r>
              <a:rPr lang="en-US" sz="2600" dirty="0" err="1">
                <a:solidFill>
                  <a:srgbClr val="2E2E2E"/>
                </a:solidFill>
                <a:latin typeface="Cabin Medium"/>
              </a:rPr>
              <a:t>liệu</a:t>
            </a:r>
            <a:r>
              <a:rPr lang="en-US" sz="2600" dirty="0">
                <a:solidFill>
                  <a:srgbClr val="2E2E2E"/>
                </a:solidFill>
                <a:latin typeface="Cabin Medium"/>
              </a:rPr>
              <a:t> </a:t>
            </a:r>
            <a:r>
              <a:rPr lang="en-US" sz="2600" dirty="0" err="1">
                <a:solidFill>
                  <a:srgbClr val="2E2E2E"/>
                </a:solidFill>
                <a:latin typeface="Cabin Medium"/>
              </a:rPr>
              <a:t>hình</a:t>
            </a:r>
            <a:r>
              <a:rPr lang="en-US" sz="2600" dirty="0">
                <a:solidFill>
                  <a:srgbClr val="2E2E2E"/>
                </a:solidFill>
                <a:latin typeface="Cabin Medium"/>
              </a:rPr>
              <a:t> </a:t>
            </a:r>
            <a:r>
              <a:rPr lang="en-US" sz="2600" dirty="0" err="1">
                <a:solidFill>
                  <a:srgbClr val="2E2E2E"/>
                </a:solidFill>
                <a:latin typeface="Cabin Medium"/>
              </a:rPr>
              <a:t>ảnh</a:t>
            </a:r>
            <a:r>
              <a:rPr lang="en-US" sz="2600" dirty="0">
                <a:solidFill>
                  <a:srgbClr val="2E2E2E"/>
                </a:solidFill>
                <a:latin typeface="Cabin Medium"/>
              </a:rPr>
              <a:t> </a:t>
            </a:r>
            <a:r>
              <a:rPr lang="en-US" sz="2600" dirty="0" err="1">
                <a:solidFill>
                  <a:srgbClr val="2E2E2E"/>
                </a:solidFill>
                <a:latin typeface="Cabin Medium"/>
              </a:rPr>
              <a:t>đầu</a:t>
            </a:r>
            <a:r>
              <a:rPr lang="en-US" sz="2600" dirty="0">
                <a:solidFill>
                  <a:srgbClr val="2E2E2E"/>
                </a:solidFill>
                <a:latin typeface="Cabin Medium"/>
              </a:rPr>
              <a:t> </a:t>
            </a:r>
            <a:r>
              <a:rPr lang="en-US" sz="2600" dirty="0" err="1">
                <a:solidFill>
                  <a:srgbClr val="2E2E2E"/>
                </a:solidFill>
                <a:latin typeface="Cabin Medium"/>
              </a:rPr>
              <a:t>vào</a:t>
            </a:r>
            <a:r>
              <a:rPr lang="en-US" sz="2600" dirty="0">
                <a:solidFill>
                  <a:srgbClr val="2E2E2E"/>
                </a:solidFill>
                <a:latin typeface="Cabin Medium"/>
              </a:rPr>
              <a:t> </a:t>
            </a:r>
            <a:r>
              <a:rPr lang="en-US" sz="2600" dirty="0" err="1">
                <a:solidFill>
                  <a:srgbClr val="2E2E2E"/>
                </a:solidFill>
                <a:latin typeface="Cabin Medium"/>
              </a:rPr>
              <a:t>và</a:t>
            </a:r>
            <a:r>
              <a:rPr lang="en-US" sz="2600" dirty="0">
                <a:solidFill>
                  <a:srgbClr val="2E2E2E"/>
                </a:solidFill>
                <a:latin typeface="Cabin Medium"/>
              </a:rPr>
              <a:t> </a:t>
            </a:r>
            <a:r>
              <a:rPr lang="en-US" sz="2600" dirty="0" err="1">
                <a:solidFill>
                  <a:srgbClr val="2E2E2E"/>
                </a:solidFill>
                <a:latin typeface="Cabin Medium"/>
              </a:rPr>
              <a:t>chuyển</a:t>
            </a:r>
            <a:r>
              <a:rPr lang="en-US" sz="2600" dirty="0">
                <a:solidFill>
                  <a:srgbClr val="2E2E2E"/>
                </a:solidFill>
                <a:latin typeface="Cabin Medium"/>
              </a:rPr>
              <a:t> </a:t>
            </a:r>
            <a:r>
              <a:rPr lang="en-US" sz="2600" dirty="0" err="1">
                <a:solidFill>
                  <a:srgbClr val="2E2E2E"/>
                </a:solidFill>
                <a:latin typeface="Cabin Medium"/>
              </a:rPr>
              <a:t>đổi</a:t>
            </a:r>
            <a:r>
              <a:rPr lang="en-US" sz="2600" dirty="0">
                <a:solidFill>
                  <a:srgbClr val="2E2E2E"/>
                </a:solidFill>
                <a:latin typeface="Cabin Medium"/>
              </a:rPr>
              <a:t> </a:t>
            </a:r>
            <a:r>
              <a:rPr lang="en-US" sz="2600" dirty="0" err="1">
                <a:solidFill>
                  <a:srgbClr val="2E2E2E"/>
                </a:solidFill>
                <a:latin typeface="Cabin Medium"/>
              </a:rPr>
              <a:t>thành</a:t>
            </a:r>
            <a:r>
              <a:rPr lang="en-US" sz="2600" dirty="0">
                <a:solidFill>
                  <a:srgbClr val="2E2E2E"/>
                </a:solidFill>
                <a:latin typeface="Cabin Medium"/>
              </a:rPr>
              <a:t> </a:t>
            </a:r>
            <a:r>
              <a:rPr lang="en-US" sz="2600" dirty="0" err="1">
                <a:solidFill>
                  <a:srgbClr val="2E2E2E"/>
                </a:solidFill>
                <a:latin typeface="Cabin Medium"/>
              </a:rPr>
              <a:t>các</a:t>
            </a:r>
            <a:r>
              <a:rPr lang="en-US" sz="2600" dirty="0">
                <a:solidFill>
                  <a:srgbClr val="2E2E2E"/>
                </a:solidFill>
                <a:latin typeface="Cabin Medium"/>
              </a:rPr>
              <a:t> </a:t>
            </a:r>
            <a:r>
              <a:rPr lang="en-US" sz="2600" dirty="0" err="1">
                <a:solidFill>
                  <a:srgbClr val="2E2E2E"/>
                </a:solidFill>
                <a:latin typeface="Cabin Medium"/>
              </a:rPr>
              <a:t>dữ</a:t>
            </a:r>
            <a:r>
              <a:rPr lang="en-US" sz="2600" dirty="0">
                <a:solidFill>
                  <a:srgbClr val="2E2E2E"/>
                </a:solidFill>
                <a:latin typeface="Cabin Medium"/>
              </a:rPr>
              <a:t> </a:t>
            </a:r>
            <a:r>
              <a:rPr lang="en-US" sz="2600" dirty="0" err="1">
                <a:solidFill>
                  <a:srgbClr val="2E2E2E"/>
                </a:solidFill>
                <a:latin typeface="Cabin Medium"/>
              </a:rPr>
              <a:t>liệu</a:t>
            </a:r>
            <a:r>
              <a:rPr lang="en-US" sz="2600" dirty="0">
                <a:solidFill>
                  <a:srgbClr val="2E2E2E"/>
                </a:solidFill>
                <a:latin typeface="Cabin Medium"/>
              </a:rPr>
              <a:t> </a:t>
            </a:r>
            <a:r>
              <a:rPr lang="en-US" sz="2600" dirty="0" err="1">
                <a:solidFill>
                  <a:srgbClr val="2E2E2E"/>
                </a:solidFill>
                <a:latin typeface="Cabin Medium"/>
              </a:rPr>
              <a:t>nhỏ</a:t>
            </a:r>
            <a:r>
              <a:rPr lang="en-US" sz="2600" dirty="0">
                <a:solidFill>
                  <a:srgbClr val="2E2E2E"/>
                </a:solidFill>
                <a:latin typeface="Cabin Medium"/>
              </a:rPr>
              <a:t> , </a:t>
            </a:r>
            <a:r>
              <a:rPr lang="en-US" sz="2600" dirty="0" err="1">
                <a:solidFill>
                  <a:srgbClr val="2E2E2E"/>
                </a:solidFill>
                <a:latin typeface="Cabin Medium"/>
              </a:rPr>
              <a:t>dễ</a:t>
            </a:r>
            <a:r>
              <a:rPr lang="en-US" sz="2600" dirty="0">
                <a:solidFill>
                  <a:srgbClr val="2E2E2E"/>
                </a:solidFill>
                <a:latin typeface="Cabin Medium"/>
              </a:rPr>
              <a:t> </a:t>
            </a:r>
            <a:r>
              <a:rPr lang="en-US" sz="2600" dirty="0" err="1">
                <a:solidFill>
                  <a:srgbClr val="2E2E2E"/>
                </a:solidFill>
                <a:latin typeface="Cabin Medium"/>
              </a:rPr>
              <a:t>tiếp</a:t>
            </a:r>
            <a:r>
              <a:rPr lang="en-US" sz="2600" dirty="0">
                <a:solidFill>
                  <a:srgbClr val="2E2E2E"/>
                </a:solidFill>
                <a:latin typeface="Cabin Medium"/>
              </a:rPr>
              <a:t> </a:t>
            </a:r>
            <a:r>
              <a:rPr lang="en-US" sz="2600" dirty="0" err="1">
                <a:solidFill>
                  <a:srgbClr val="2E2E2E"/>
                </a:solidFill>
                <a:latin typeface="Cabin Medium"/>
              </a:rPr>
              <a:t>cận</a:t>
            </a:r>
            <a:r>
              <a:rPr lang="en-US" sz="2600" dirty="0">
                <a:solidFill>
                  <a:srgbClr val="2E2E2E"/>
                </a:solidFill>
                <a:latin typeface="Cabin Medium"/>
              </a:rPr>
              <a:t> </a:t>
            </a:r>
            <a:r>
              <a:rPr lang="en-US" sz="2600" dirty="0" err="1">
                <a:solidFill>
                  <a:srgbClr val="2E2E2E"/>
                </a:solidFill>
                <a:latin typeface="Cabin Medium"/>
              </a:rPr>
              <a:t>hơn</a:t>
            </a:r>
            <a:r>
              <a:rPr lang="en-US" sz="2600" dirty="0">
                <a:solidFill>
                  <a:srgbClr val="2E2E2E"/>
                </a:solidFill>
                <a:latin typeface="Cabin Medium"/>
              </a:rPr>
              <a:t> </a:t>
            </a:r>
            <a:r>
              <a:rPr lang="en-US" sz="2600" dirty="0" err="1">
                <a:solidFill>
                  <a:srgbClr val="2E2E2E"/>
                </a:solidFill>
                <a:latin typeface="Cabin Medium"/>
              </a:rPr>
              <a:t>để</a:t>
            </a:r>
            <a:r>
              <a:rPr lang="en-US" sz="2600" dirty="0">
                <a:solidFill>
                  <a:srgbClr val="2E2E2E"/>
                </a:solidFill>
                <a:latin typeface="Cabin Medium"/>
              </a:rPr>
              <a:t> </a:t>
            </a:r>
            <a:r>
              <a:rPr lang="en-US" sz="2600" dirty="0" err="1">
                <a:solidFill>
                  <a:srgbClr val="2E2E2E"/>
                </a:solidFill>
                <a:latin typeface="Cabin Medium"/>
              </a:rPr>
              <a:t>cánh</a:t>
            </a:r>
            <a:r>
              <a:rPr lang="en-US" sz="2600" dirty="0">
                <a:solidFill>
                  <a:srgbClr val="2E2E2E"/>
                </a:solidFill>
                <a:latin typeface="Cabin Medium"/>
              </a:rPr>
              <a:t> </a:t>
            </a:r>
            <a:r>
              <a:rPr lang="en-US" sz="2600" dirty="0" err="1">
                <a:solidFill>
                  <a:srgbClr val="2E2E2E"/>
                </a:solidFill>
                <a:latin typeface="Cabin Medium"/>
              </a:rPr>
              <a:t>tay</a:t>
            </a:r>
            <a:r>
              <a:rPr lang="en-US" sz="2600" dirty="0">
                <a:solidFill>
                  <a:srgbClr val="2E2E2E"/>
                </a:solidFill>
                <a:latin typeface="Cabin Medium"/>
              </a:rPr>
              <a:t> robot </a:t>
            </a:r>
            <a:r>
              <a:rPr lang="en-US" sz="2600" dirty="0" err="1">
                <a:solidFill>
                  <a:srgbClr val="2E2E2E"/>
                </a:solidFill>
                <a:latin typeface="Cabin Medium"/>
              </a:rPr>
              <a:t>bám</a:t>
            </a:r>
            <a:r>
              <a:rPr lang="en-US" sz="2600" dirty="0">
                <a:solidFill>
                  <a:srgbClr val="2E2E2E"/>
                </a:solidFill>
                <a:latin typeface="Cabin Medium"/>
              </a:rPr>
              <a:t> </a:t>
            </a:r>
            <a:r>
              <a:rPr lang="en-US" sz="2600" dirty="0" err="1">
                <a:solidFill>
                  <a:srgbClr val="2E2E2E"/>
                </a:solidFill>
                <a:latin typeface="Cabin Medium"/>
              </a:rPr>
              <a:t>theo</a:t>
            </a:r>
            <a:r>
              <a:rPr lang="en-US" sz="2600" dirty="0">
                <a:solidFill>
                  <a:srgbClr val="2E2E2E"/>
                </a:solidFill>
                <a:latin typeface="Cabin Medium"/>
              </a:rPr>
              <a:t> </a:t>
            </a:r>
            <a:r>
              <a:rPr lang="en-US" sz="2600" dirty="0" err="1">
                <a:solidFill>
                  <a:srgbClr val="2E2E2E"/>
                </a:solidFill>
                <a:latin typeface="Cabin Medium"/>
              </a:rPr>
              <a:t>và</a:t>
            </a:r>
            <a:r>
              <a:rPr lang="en-US" sz="2600" dirty="0">
                <a:solidFill>
                  <a:srgbClr val="2E2E2E"/>
                </a:solidFill>
                <a:latin typeface="Cabin Medium"/>
              </a:rPr>
              <a:t> </a:t>
            </a:r>
            <a:r>
              <a:rPr lang="en-US" sz="2600" dirty="0" err="1">
                <a:solidFill>
                  <a:srgbClr val="2E2E2E"/>
                </a:solidFill>
                <a:latin typeface="Cabin Medium"/>
              </a:rPr>
              <a:t>xử</a:t>
            </a:r>
            <a:r>
              <a:rPr lang="en-US" sz="2600" dirty="0">
                <a:solidFill>
                  <a:srgbClr val="2E2E2E"/>
                </a:solidFill>
                <a:latin typeface="Cabin Medium"/>
              </a:rPr>
              <a:t> </a:t>
            </a:r>
            <a:r>
              <a:rPr lang="en-US" sz="2600" dirty="0" err="1">
                <a:solidFill>
                  <a:srgbClr val="2E2E2E"/>
                </a:solidFill>
                <a:latin typeface="Cabin Medium"/>
              </a:rPr>
              <a:t>lí</a:t>
            </a:r>
            <a:endParaRPr lang="en-US" sz="2600" dirty="0">
              <a:solidFill>
                <a:srgbClr val="2E2E2E"/>
              </a:solidFill>
              <a:latin typeface="Cabin Medium"/>
            </a:endParaRPr>
          </a:p>
        </p:txBody>
      </p:sp>
      <p:sp>
        <p:nvSpPr>
          <p:cNvPr id="23" name="TextBox 23"/>
          <p:cNvSpPr txBox="1"/>
          <p:nvPr/>
        </p:nvSpPr>
        <p:spPr>
          <a:xfrm>
            <a:off x="9144000" y="8528753"/>
            <a:ext cx="2085142" cy="390525"/>
          </a:xfrm>
          <a:prstGeom prst="rect">
            <a:avLst/>
          </a:prstGeom>
        </p:spPr>
        <p:txBody>
          <a:bodyPr lIns="0" tIns="0" rIns="0" bIns="0" rtlCol="0" anchor="t">
            <a:spAutoFit/>
          </a:bodyPr>
          <a:lstStyle/>
          <a:p>
            <a:pPr algn="ctr">
              <a:lnSpc>
                <a:spcPts val="3120"/>
              </a:lnSpc>
              <a:spcBef>
                <a:spcPct val="0"/>
              </a:spcBef>
            </a:pPr>
            <a:r>
              <a:rPr lang="en-US" sz="2600">
                <a:solidFill>
                  <a:srgbClr val="2E2E2E"/>
                </a:solidFill>
                <a:latin typeface="Cabin Medium"/>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472664"/>
          <a:ext cx="16216050" cy="3280436"/>
        </p:xfrm>
        <a:graphic>
          <a:graphicData uri="http://schemas.openxmlformats.org/drawingml/2006/table">
            <a:tbl>
              <a:tblPr/>
              <a:tblGrid>
                <a:gridCol w="5405350">
                  <a:extLst>
                    <a:ext uri="{9D8B030D-6E8A-4147-A177-3AD203B41FA5}">
                      <a16:colId xmlns:a16="http://schemas.microsoft.com/office/drawing/2014/main" xmlns="" val="20000"/>
                    </a:ext>
                  </a:extLst>
                </a:gridCol>
                <a:gridCol w="5405350">
                  <a:extLst>
                    <a:ext uri="{9D8B030D-6E8A-4147-A177-3AD203B41FA5}">
                      <a16:colId xmlns:a16="http://schemas.microsoft.com/office/drawing/2014/main" xmlns="" val="20001"/>
                    </a:ext>
                  </a:extLst>
                </a:gridCol>
                <a:gridCol w="5405350">
                  <a:extLst>
                    <a:ext uri="{9D8B030D-6E8A-4147-A177-3AD203B41FA5}">
                      <a16:colId xmlns:a16="http://schemas.microsoft.com/office/drawing/2014/main" xmlns="" val="20002"/>
                    </a:ext>
                  </a:extLst>
                </a:gridCol>
              </a:tblGrid>
              <a:tr h="697350">
                <a:tc>
                  <a:txBody>
                    <a:bodyPr/>
                    <a:lstStyle/>
                    <a:p>
                      <a:pPr algn="ctr">
                        <a:lnSpc>
                          <a:spcPts val="2940"/>
                        </a:lnSpc>
                        <a:defRPr/>
                      </a:pPr>
                      <a:r>
                        <a:rPr lang="en-US" sz="2100">
                          <a:solidFill>
                            <a:srgbClr val="2E2E2E"/>
                          </a:solidFill>
                          <a:latin typeface="Cabin"/>
                        </a:rPr>
                        <a:t>1</a:t>
                      </a: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A6CD70"/>
                    </a:solidFill>
                  </a:tcPr>
                </a:tc>
                <a:tc>
                  <a:txBody>
                    <a:bodyPr/>
                    <a:lstStyle/>
                    <a:p>
                      <a:pPr algn="ctr">
                        <a:lnSpc>
                          <a:spcPts val="2800"/>
                        </a:lnSpc>
                        <a:defRPr/>
                      </a:pPr>
                      <a:r>
                        <a:rPr lang="en-US" sz="2000">
                          <a:solidFill>
                            <a:srgbClr val="2E2E2E"/>
                          </a:solidFill>
                          <a:latin typeface="Cabin Medium"/>
                        </a:rPr>
                        <a:t>2</a:t>
                      </a: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A9DFDF"/>
                    </a:solidFill>
                  </a:tcPr>
                </a:tc>
                <a:tc>
                  <a:txBody>
                    <a:bodyPr/>
                    <a:lstStyle/>
                    <a:p>
                      <a:pPr algn="ctr">
                        <a:lnSpc>
                          <a:spcPts val="2800"/>
                        </a:lnSpc>
                        <a:defRPr/>
                      </a:pPr>
                      <a:r>
                        <a:rPr lang="en-US" sz="2000">
                          <a:solidFill>
                            <a:srgbClr val="2E2E2E"/>
                          </a:solidFill>
                          <a:latin typeface="Cabin Medium"/>
                        </a:rPr>
                        <a:t>3</a:t>
                      </a: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A6CD70"/>
                    </a:solidFill>
                  </a:tcPr>
                </a:tc>
                <a:extLst>
                  <a:ext uri="{0D108BD9-81ED-4DB2-BD59-A6C34878D82A}">
                    <a16:rowId xmlns:a16="http://schemas.microsoft.com/office/drawing/2014/main" xmlns="" val="10000"/>
                  </a:ext>
                </a:extLst>
              </a:tr>
              <a:tr h="2583086">
                <a:tc>
                  <a:txBody>
                    <a:bodyPr/>
                    <a:lstStyle/>
                    <a:p>
                      <a:pPr algn="ctr">
                        <a:lnSpc>
                          <a:spcPts val="3779"/>
                        </a:lnSpc>
                        <a:defRPr/>
                      </a:pPr>
                      <a:r>
                        <a:rPr lang="en-US" sz="2699">
                          <a:solidFill>
                            <a:srgbClr val="2E2E2E"/>
                          </a:solidFill>
                          <a:latin typeface="Cabin"/>
                        </a:rPr>
                        <a:t>Kiểm tra kết nối giữa vrep và matlab thông qua cổng API</a:t>
                      </a: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tc>
                  <a:txBody>
                    <a:bodyPr/>
                    <a:lstStyle/>
                    <a:p>
                      <a:pPr algn="l">
                        <a:lnSpc>
                          <a:spcPts val="3359"/>
                        </a:lnSpc>
                        <a:defRPr/>
                      </a:pPr>
                      <a:r>
                        <a:rPr lang="en-US" sz="2399">
                          <a:solidFill>
                            <a:srgbClr val="2E2E2E"/>
                          </a:solidFill>
                          <a:latin typeface="Cabin"/>
                        </a:rPr>
                        <a:t>Đọc hình ảnh đầu vào với hàm ‘imread‘ trả về dữ liệu ma trận 3 chiều [MxNx3] với 3 màu cơ bản RGB. Sau đó chuyển vào không gian màu HSV</a:t>
                      </a: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tc>
                  <a:txBody>
                    <a:bodyPr/>
                    <a:lstStyle/>
                    <a:p>
                      <a:pPr algn="ctr">
                        <a:lnSpc>
                          <a:spcPts val="3359"/>
                        </a:lnSpc>
                        <a:defRPr/>
                      </a:pPr>
                      <a:r>
                        <a:rPr lang="en-US" sz="2400">
                          <a:solidFill>
                            <a:srgbClr val="2E2E2E"/>
                          </a:solidFill>
                          <a:latin typeface="Cabin"/>
                        </a:rPr>
                        <a:t>Thiết lập giá trị cho các kênh HSV để tạo mặt nạ nhị phân dựa trên các ngưỡng đã thiết lập.</a:t>
                      </a:r>
                      <a:endParaRPr lang="en-US" sz="1100"/>
                    </a:p>
                    <a:p>
                      <a:pPr algn="ctr">
                        <a:lnSpc>
                          <a:spcPts val="3359"/>
                        </a:lnSpc>
                      </a:pP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bl>
          </a:graphicData>
        </a:graphic>
      </p:graphicFrame>
      <p:graphicFrame>
        <p:nvGraphicFramePr>
          <p:cNvPr id="3" name="Table 3"/>
          <p:cNvGraphicFramePr>
            <a:graphicFrameLocks noGrp="1"/>
          </p:cNvGraphicFramePr>
          <p:nvPr/>
        </p:nvGraphicFramePr>
        <p:xfrm>
          <a:off x="1028700" y="5753100"/>
          <a:ext cx="16216050" cy="2333625"/>
        </p:xfrm>
        <a:graphic>
          <a:graphicData uri="http://schemas.openxmlformats.org/drawingml/2006/table">
            <a:tbl>
              <a:tblPr/>
              <a:tblGrid>
                <a:gridCol w="5405350">
                  <a:extLst>
                    <a:ext uri="{9D8B030D-6E8A-4147-A177-3AD203B41FA5}">
                      <a16:colId xmlns:a16="http://schemas.microsoft.com/office/drawing/2014/main" xmlns="" val="20000"/>
                    </a:ext>
                  </a:extLst>
                </a:gridCol>
                <a:gridCol w="5405350">
                  <a:extLst>
                    <a:ext uri="{9D8B030D-6E8A-4147-A177-3AD203B41FA5}">
                      <a16:colId xmlns:a16="http://schemas.microsoft.com/office/drawing/2014/main" xmlns="" val="20001"/>
                    </a:ext>
                  </a:extLst>
                </a:gridCol>
                <a:gridCol w="5405350">
                  <a:extLst>
                    <a:ext uri="{9D8B030D-6E8A-4147-A177-3AD203B41FA5}">
                      <a16:colId xmlns:a16="http://schemas.microsoft.com/office/drawing/2014/main" xmlns="" val="20002"/>
                    </a:ext>
                  </a:extLst>
                </a:gridCol>
              </a:tblGrid>
              <a:tr h="679047">
                <a:tc>
                  <a:txBody>
                    <a:bodyPr/>
                    <a:lstStyle/>
                    <a:p>
                      <a:pPr algn="ctr">
                        <a:lnSpc>
                          <a:spcPts val="2800"/>
                        </a:lnSpc>
                        <a:defRPr/>
                      </a:pPr>
                      <a:r>
                        <a:rPr lang="en-US" sz="2000">
                          <a:solidFill>
                            <a:srgbClr val="2E2E2E"/>
                          </a:solidFill>
                          <a:latin typeface="Cabin Medium"/>
                        </a:rPr>
                        <a:t>4</a:t>
                      </a: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A9DFDF"/>
                    </a:solidFill>
                  </a:tcPr>
                </a:tc>
                <a:tc>
                  <a:txBody>
                    <a:bodyPr/>
                    <a:lstStyle/>
                    <a:p>
                      <a:pPr algn="ctr">
                        <a:lnSpc>
                          <a:spcPts val="2800"/>
                        </a:lnSpc>
                        <a:defRPr/>
                      </a:pPr>
                      <a:r>
                        <a:rPr lang="en-US" sz="2000">
                          <a:solidFill>
                            <a:srgbClr val="2E2E2E"/>
                          </a:solidFill>
                          <a:latin typeface="Cabin Medium"/>
                        </a:rPr>
                        <a:t>5</a:t>
                      </a: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A6CD70"/>
                    </a:solidFill>
                  </a:tcPr>
                </a:tc>
                <a:tc>
                  <a:txBody>
                    <a:bodyPr/>
                    <a:lstStyle/>
                    <a:p>
                      <a:pPr algn="ctr">
                        <a:lnSpc>
                          <a:spcPts val="2800"/>
                        </a:lnSpc>
                        <a:defRPr/>
                      </a:pPr>
                      <a:r>
                        <a:rPr lang="en-US" sz="2000">
                          <a:solidFill>
                            <a:srgbClr val="2E2E2E"/>
                          </a:solidFill>
                          <a:latin typeface="Cabin Medium"/>
                        </a:rPr>
                        <a:t>6</a:t>
                      </a: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A9DFDF"/>
                    </a:solidFill>
                  </a:tcPr>
                </a:tc>
                <a:extLst>
                  <a:ext uri="{0D108BD9-81ED-4DB2-BD59-A6C34878D82A}">
                    <a16:rowId xmlns:a16="http://schemas.microsoft.com/office/drawing/2014/main" xmlns="" val="10000"/>
                  </a:ext>
                </a:extLst>
              </a:tr>
              <a:tr h="1654578">
                <a:tc>
                  <a:txBody>
                    <a:bodyPr/>
                    <a:lstStyle/>
                    <a:p>
                      <a:pPr algn="ctr">
                        <a:lnSpc>
                          <a:spcPts val="3359"/>
                        </a:lnSpc>
                        <a:defRPr/>
                      </a:pPr>
                      <a:r>
                        <a:rPr lang="en-US" sz="2399">
                          <a:solidFill>
                            <a:srgbClr val="2E2E2E"/>
                          </a:solidFill>
                          <a:latin typeface="Cabin"/>
                        </a:rPr>
                        <a:t> Tạo ảnh nhị phân từ mặt nạ nhị phân để trích xuất biên.</a:t>
                      </a:r>
                      <a:endParaRPr lang="en-US" sz="1100"/>
                    </a:p>
                    <a:p>
                      <a:pPr algn="ctr">
                        <a:lnSpc>
                          <a:spcPts val="3359"/>
                        </a:lnSpc>
                      </a:pP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2E2E2E"/>
                          </a:solidFill>
                          <a:latin typeface="Cabin"/>
                        </a:rPr>
                        <a:t>+ Tạo quỹ đạo để cánh tay robot bám theo các biên.</a:t>
                      </a:r>
                      <a:endParaRPr lang="en-US" sz="1100"/>
                    </a:p>
                    <a:p>
                      <a:pPr algn="ctr">
                        <a:lnSpc>
                          <a:spcPts val="3499"/>
                        </a:lnSpc>
                      </a:pP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2E2E2E"/>
                          </a:solidFill>
                          <a:latin typeface="Cabin"/>
                        </a:rPr>
                        <a:t>Hoàn thành tác vụ, tay máy kết thúc và trở về vị trí ban đầu.</a:t>
                      </a:r>
                      <a:endParaRPr lang="en-US" sz="1100"/>
                    </a:p>
                    <a:p>
                      <a:pPr algn="ctr">
                        <a:lnSpc>
                          <a:spcPts val="3499"/>
                        </a:lnSpc>
                      </a:pPr>
                      <a:endParaRPr lang="en-US" sz="1100"/>
                    </a:p>
                  </a:txBody>
                  <a:tcPr marL="120373" marR="120373" marT="120373" marB="120373"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bl>
          </a:graphicData>
        </a:graphic>
      </p:graphicFrame>
      <p:sp>
        <p:nvSpPr>
          <p:cNvPr id="4" name="Freeform 4"/>
          <p:cNvSpPr/>
          <p:nvPr/>
        </p:nvSpPr>
        <p:spPr>
          <a:xfrm rot="3262718">
            <a:off x="14164149" y="7923655"/>
            <a:ext cx="2169405" cy="2669291"/>
          </a:xfrm>
          <a:custGeom>
            <a:avLst/>
            <a:gdLst/>
            <a:ahLst/>
            <a:cxnLst/>
            <a:rect l="l" t="t" r="r" b="b"/>
            <a:pathLst>
              <a:path w="2169405" h="2669291">
                <a:moveTo>
                  <a:pt x="0" y="0"/>
                </a:moveTo>
                <a:lnTo>
                  <a:pt x="2169405" y="0"/>
                </a:lnTo>
                <a:lnTo>
                  <a:pt x="2169405" y="2669290"/>
                </a:lnTo>
                <a:lnTo>
                  <a:pt x="0" y="266929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TextBox 5"/>
          <p:cNvSpPr txBox="1"/>
          <p:nvPr/>
        </p:nvSpPr>
        <p:spPr>
          <a:xfrm>
            <a:off x="7855774" y="9466443"/>
            <a:ext cx="2591001" cy="273619"/>
          </a:xfrm>
          <a:prstGeom prst="rect">
            <a:avLst/>
          </a:prstGeom>
        </p:spPr>
        <p:txBody>
          <a:bodyPr lIns="0" tIns="0" rIns="0" bIns="0" rtlCol="0" anchor="t">
            <a:spAutoFit/>
          </a:bodyPr>
          <a:lstStyle/>
          <a:p>
            <a:pPr algn="ctr">
              <a:lnSpc>
                <a:spcPts val="2239"/>
              </a:lnSpc>
              <a:spcBef>
                <a:spcPct val="0"/>
              </a:spcBef>
            </a:pPr>
            <a:r>
              <a:rPr lang="en-US" sz="1599">
                <a:solidFill>
                  <a:srgbClr val="2E2E2E"/>
                </a:solidFill>
                <a:latin typeface="Cabin"/>
                <a:hlinkClick r:id="rId4" action="ppaction://hlinksldjump"/>
              </a:rPr>
              <a:t>Quay lại </a:t>
            </a:r>
            <a:r>
              <a:rPr lang="en-US" sz="1599">
                <a:solidFill>
                  <a:srgbClr val="2E2E2E"/>
                </a:solidFill>
                <a:latin typeface="Cabin Medium"/>
                <a:hlinkClick r:id="rId4" action="ppaction://hlinksldjump"/>
              </a:rPr>
              <a:t>Trang Chương trình</a:t>
            </a:r>
          </a:p>
        </p:txBody>
      </p:sp>
      <p:sp>
        <p:nvSpPr>
          <p:cNvPr id="6" name="Freeform 6"/>
          <p:cNvSpPr/>
          <p:nvPr/>
        </p:nvSpPr>
        <p:spPr>
          <a:xfrm rot="-622545">
            <a:off x="2772840" y="880344"/>
            <a:ext cx="3190575" cy="777340"/>
          </a:xfrm>
          <a:custGeom>
            <a:avLst/>
            <a:gdLst/>
            <a:ahLst/>
            <a:cxnLst/>
            <a:rect l="l" t="t" r="r" b="b"/>
            <a:pathLst>
              <a:path w="3190575" h="777340">
                <a:moveTo>
                  <a:pt x="0" y="0"/>
                </a:moveTo>
                <a:lnTo>
                  <a:pt x="3190575" y="0"/>
                </a:lnTo>
                <a:lnTo>
                  <a:pt x="3190575" y="777341"/>
                </a:lnTo>
                <a:lnTo>
                  <a:pt x="0" y="77734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1043250" y="783300"/>
            <a:ext cx="16216050" cy="1076325"/>
          </a:xfrm>
          <a:prstGeom prst="rect">
            <a:avLst/>
          </a:prstGeom>
        </p:spPr>
        <p:txBody>
          <a:bodyPr lIns="0" tIns="0" rIns="0" bIns="0" rtlCol="0" anchor="t">
            <a:spAutoFit/>
          </a:bodyPr>
          <a:lstStyle/>
          <a:p>
            <a:pPr algn="ctr">
              <a:lnSpc>
                <a:spcPts val="8250"/>
              </a:lnSpc>
            </a:pPr>
            <a:r>
              <a:rPr lang="en-US" sz="7500">
                <a:solidFill>
                  <a:srgbClr val="2E2E2E"/>
                </a:solidFill>
                <a:latin typeface="Cabin"/>
              </a:rPr>
              <a:t>Quá trình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grpSp>
        <p:nvGrpSpPr>
          <p:cNvPr id="2" name="Group 2"/>
          <p:cNvGrpSpPr/>
          <p:nvPr/>
        </p:nvGrpSpPr>
        <p:grpSpPr>
          <a:xfrm>
            <a:off x="-324215" y="0"/>
            <a:ext cx="4915662" cy="10287000"/>
            <a:chOff x="0" y="0"/>
            <a:chExt cx="33066071" cy="69197333"/>
          </a:xfrm>
        </p:grpSpPr>
        <p:sp>
          <p:nvSpPr>
            <p:cNvPr id="3" name="Freeform 3"/>
            <p:cNvSpPr/>
            <p:nvPr/>
          </p:nvSpPr>
          <p:spPr>
            <a:xfrm>
              <a:off x="72390" y="72390"/>
              <a:ext cx="32921292" cy="69052550"/>
            </a:xfrm>
            <a:custGeom>
              <a:avLst/>
              <a:gdLst/>
              <a:ahLst/>
              <a:cxnLst/>
              <a:rect l="l" t="t" r="r" b="b"/>
              <a:pathLst>
                <a:path w="32921292" h="69052550">
                  <a:moveTo>
                    <a:pt x="0" y="0"/>
                  </a:moveTo>
                  <a:lnTo>
                    <a:pt x="32921292" y="0"/>
                  </a:lnTo>
                  <a:lnTo>
                    <a:pt x="32921292" y="69052550"/>
                  </a:lnTo>
                  <a:lnTo>
                    <a:pt x="0" y="69052550"/>
                  </a:lnTo>
                  <a:lnTo>
                    <a:pt x="0" y="0"/>
                  </a:lnTo>
                  <a:close/>
                </a:path>
              </a:pathLst>
            </a:custGeom>
            <a:solidFill>
              <a:srgbClr val="FFFFFF"/>
            </a:solidFill>
          </p:spPr>
        </p:sp>
        <p:sp>
          <p:nvSpPr>
            <p:cNvPr id="4" name="Freeform 4"/>
            <p:cNvSpPr/>
            <p:nvPr/>
          </p:nvSpPr>
          <p:spPr>
            <a:xfrm>
              <a:off x="0" y="0"/>
              <a:ext cx="33066072" cy="69197333"/>
            </a:xfrm>
            <a:custGeom>
              <a:avLst/>
              <a:gdLst/>
              <a:ahLst/>
              <a:cxnLst/>
              <a:rect l="l" t="t" r="r" b="b"/>
              <a:pathLst>
                <a:path w="33066072" h="69197333">
                  <a:moveTo>
                    <a:pt x="32921290" y="69052554"/>
                  </a:moveTo>
                  <a:lnTo>
                    <a:pt x="33066072" y="69052554"/>
                  </a:lnTo>
                  <a:lnTo>
                    <a:pt x="33066072" y="69197333"/>
                  </a:lnTo>
                  <a:lnTo>
                    <a:pt x="32921290" y="69197333"/>
                  </a:lnTo>
                  <a:lnTo>
                    <a:pt x="32921290" y="69052554"/>
                  </a:lnTo>
                  <a:close/>
                  <a:moveTo>
                    <a:pt x="0" y="144780"/>
                  </a:moveTo>
                  <a:lnTo>
                    <a:pt x="144780" y="144780"/>
                  </a:lnTo>
                  <a:lnTo>
                    <a:pt x="144780" y="69052554"/>
                  </a:lnTo>
                  <a:lnTo>
                    <a:pt x="0" y="69052554"/>
                  </a:lnTo>
                  <a:lnTo>
                    <a:pt x="0" y="144780"/>
                  </a:lnTo>
                  <a:close/>
                  <a:moveTo>
                    <a:pt x="0" y="69052554"/>
                  </a:moveTo>
                  <a:lnTo>
                    <a:pt x="144780" y="69052554"/>
                  </a:lnTo>
                  <a:lnTo>
                    <a:pt x="144780" y="69197333"/>
                  </a:lnTo>
                  <a:lnTo>
                    <a:pt x="0" y="69197333"/>
                  </a:lnTo>
                  <a:lnTo>
                    <a:pt x="0" y="69052554"/>
                  </a:lnTo>
                  <a:close/>
                  <a:moveTo>
                    <a:pt x="32921290" y="144780"/>
                  </a:moveTo>
                  <a:lnTo>
                    <a:pt x="33066072" y="144780"/>
                  </a:lnTo>
                  <a:lnTo>
                    <a:pt x="33066072" y="69052554"/>
                  </a:lnTo>
                  <a:lnTo>
                    <a:pt x="32921290" y="69052554"/>
                  </a:lnTo>
                  <a:lnTo>
                    <a:pt x="32921290" y="144780"/>
                  </a:lnTo>
                  <a:close/>
                  <a:moveTo>
                    <a:pt x="144780" y="69052554"/>
                  </a:moveTo>
                  <a:lnTo>
                    <a:pt x="32921290" y="69052554"/>
                  </a:lnTo>
                  <a:lnTo>
                    <a:pt x="32921290" y="69197333"/>
                  </a:lnTo>
                  <a:lnTo>
                    <a:pt x="144780" y="69197333"/>
                  </a:lnTo>
                  <a:lnTo>
                    <a:pt x="144780" y="69052554"/>
                  </a:lnTo>
                  <a:close/>
                  <a:moveTo>
                    <a:pt x="32921290" y="0"/>
                  </a:moveTo>
                  <a:lnTo>
                    <a:pt x="33066072" y="0"/>
                  </a:lnTo>
                  <a:lnTo>
                    <a:pt x="33066072" y="144780"/>
                  </a:lnTo>
                  <a:lnTo>
                    <a:pt x="32921290" y="144780"/>
                  </a:lnTo>
                  <a:lnTo>
                    <a:pt x="32921290" y="0"/>
                  </a:lnTo>
                  <a:close/>
                  <a:moveTo>
                    <a:pt x="0" y="0"/>
                  </a:moveTo>
                  <a:lnTo>
                    <a:pt x="144780" y="0"/>
                  </a:lnTo>
                  <a:lnTo>
                    <a:pt x="144780" y="144780"/>
                  </a:lnTo>
                  <a:lnTo>
                    <a:pt x="0" y="144780"/>
                  </a:lnTo>
                  <a:lnTo>
                    <a:pt x="0" y="0"/>
                  </a:lnTo>
                  <a:close/>
                  <a:moveTo>
                    <a:pt x="144780" y="0"/>
                  </a:moveTo>
                  <a:lnTo>
                    <a:pt x="32921290" y="0"/>
                  </a:lnTo>
                  <a:lnTo>
                    <a:pt x="32921290" y="144780"/>
                  </a:lnTo>
                  <a:lnTo>
                    <a:pt x="144780" y="144780"/>
                  </a:lnTo>
                  <a:lnTo>
                    <a:pt x="144780" y="0"/>
                  </a:lnTo>
                  <a:close/>
                </a:path>
              </a:pathLst>
            </a:custGeom>
            <a:solidFill>
              <a:srgbClr val="A6CD70"/>
            </a:solidFill>
          </p:spPr>
        </p:sp>
      </p:grpSp>
      <p:sp>
        <p:nvSpPr>
          <p:cNvPr id="5" name="Freeform 5"/>
          <p:cNvSpPr/>
          <p:nvPr/>
        </p:nvSpPr>
        <p:spPr>
          <a:xfrm>
            <a:off x="199038" y="3638168"/>
            <a:ext cx="8944962" cy="6273955"/>
          </a:xfrm>
          <a:custGeom>
            <a:avLst/>
            <a:gdLst/>
            <a:ahLst/>
            <a:cxnLst/>
            <a:rect l="l" t="t" r="r" b="b"/>
            <a:pathLst>
              <a:path w="8944962" h="6273955">
                <a:moveTo>
                  <a:pt x="0" y="0"/>
                </a:moveTo>
                <a:lnTo>
                  <a:pt x="8944962" y="0"/>
                </a:lnTo>
                <a:lnTo>
                  <a:pt x="8944962" y="6273955"/>
                </a:lnTo>
                <a:lnTo>
                  <a:pt x="0" y="6273955"/>
                </a:lnTo>
                <a:lnTo>
                  <a:pt x="0" y="0"/>
                </a:lnTo>
                <a:close/>
              </a:path>
            </a:pathLst>
          </a:custGeom>
          <a:blipFill>
            <a:blip r:embed="rId2"/>
            <a:stretch>
              <a:fillRect/>
            </a:stretch>
          </a:blipFill>
        </p:spPr>
      </p:sp>
      <p:sp>
        <p:nvSpPr>
          <p:cNvPr id="6" name="Freeform 6"/>
          <p:cNvSpPr/>
          <p:nvPr/>
        </p:nvSpPr>
        <p:spPr>
          <a:xfrm>
            <a:off x="9144000" y="3690335"/>
            <a:ext cx="9212702" cy="6221788"/>
          </a:xfrm>
          <a:custGeom>
            <a:avLst/>
            <a:gdLst/>
            <a:ahLst/>
            <a:cxnLst/>
            <a:rect l="l" t="t" r="r" b="b"/>
            <a:pathLst>
              <a:path w="9212702" h="6221788">
                <a:moveTo>
                  <a:pt x="0" y="0"/>
                </a:moveTo>
                <a:lnTo>
                  <a:pt x="9212702" y="0"/>
                </a:lnTo>
                <a:lnTo>
                  <a:pt x="9212702" y="6221788"/>
                </a:lnTo>
                <a:lnTo>
                  <a:pt x="0" y="6221788"/>
                </a:lnTo>
                <a:lnTo>
                  <a:pt x="0" y="0"/>
                </a:lnTo>
                <a:close/>
              </a:path>
            </a:pathLst>
          </a:custGeom>
          <a:blipFill>
            <a:blip r:embed="rId3"/>
            <a:stretch>
              <a:fillRect/>
            </a:stretch>
          </a:blipFill>
        </p:spPr>
      </p:sp>
      <p:sp>
        <p:nvSpPr>
          <p:cNvPr id="7" name="TextBox 7"/>
          <p:cNvSpPr txBox="1"/>
          <p:nvPr/>
        </p:nvSpPr>
        <p:spPr>
          <a:xfrm>
            <a:off x="1041213" y="1095375"/>
            <a:ext cx="4830041" cy="2124075"/>
          </a:xfrm>
          <a:prstGeom prst="rect">
            <a:avLst/>
          </a:prstGeom>
        </p:spPr>
        <p:txBody>
          <a:bodyPr lIns="0" tIns="0" rIns="0" bIns="0" rtlCol="0" anchor="t">
            <a:spAutoFit/>
          </a:bodyPr>
          <a:lstStyle/>
          <a:p>
            <a:pPr algn="l">
              <a:lnSpc>
                <a:spcPts val="8250"/>
              </a:lnSpc>
            </a:pPr>
            <a:r>
              <a:rPr lang="en-US" sz="7500">
                <a:solidFill>
                  <a:srgbClr val="2E2E2E"/>
                </a:solidFill>
                <a:latin typeface="Cabin"/>
              </a:rPr>
              <a:t>Code Matlab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4215" y="-244335"/>
            <a:ext cx="18981220" cy="2974599"/>
            <a:chOff x="0" y="0"/>
            <a:chExt cx="127680545" cy="20009166"/>
          </a:xfrm>
        </p:grpSpPr>
        <p:sp>
          <p:nvSpPr>
            <p:cNvPr id="3" name="Freeform 3"/>
            <p:cNvSpPr/>
            <p:nvPr/>
          </p:nvSpPr>
          <p:spPr>
            <a:xfrm>
              <a:off x="72390" y="72390"/>
              <a:ext cx="127535771" cy="19864387"/>
            </a:xfrm>
            <a:custGeom>
              <a:avLst/>
              <a:gdLst/>
              <a:ahLst/>
              <a:cxnLst/>
              <a:rect l="l" t="t" r="r" b="b"/>
              <a:pathLst>
                <a:path w="127535771" h="19864387">
                  <a:moveTo>
                    <a:pt x="0" y="0"/>
                  </a:moveTo>
                  <a:lnTo>
                    <a:pt x="127535771" y="0"/>
                  </a:lnTo>
                  <a:lnTo>
                    <a:pt x="127535771" y="19864387"/>
                  </a:lnTo>
                  <a:lnTo>
                    <a:pt x="0" y="19864387"/>
                  </a:lnTo>
                  <a:lnTo>
                    <a:pt x="0" y="0"/>
                  </a:lnTo>
                  <a:close/>
                </a:path>
              </a:pathLst>
            </a:custGeom>
            <a:solidFill>
              <a:srgbClr val="F5F2E0"/>
            </a:solidFill>
          </p:spPr>
        </p:sp>
        <p:sp>
          <p:nvSpPr>
            <p:cNvPr id="4" name="Freeform 4"/>
            <p:cNvSpPr/>
            <p:nvPr/>
          </p:nvSpPr>
          <p:spPr>
            <a:xfrm>
              <a:off x="0" y="0"/>
              <a:ext cx="127680541" cy="20009166"/>
            </a:xfrm>
            <a:custGeom>
              <a:avLst/>
              <a:gdLst/>
              <a:ahLst/>
              <a:cxnLst/>
              <a:rect l="l" t="t" r="r" b="b"/>
              <a:pathLst>
                <a:path w="127680541" h="20009166">
                  <a:moveTo>
                    <a:pt x="127535769" y="19864386"/>
                  </a:moveTo>
                  <a:lnTo>
                    <a:pt x="127680541" y="19864386"/>
                  </a:lnTo>
                  <a:lnTo>
                    <a:pt x="127680541" y="20009166"/>
                  </a:lnTo>
                  <a:lnTo>
                    <a:pt x="127535769" y="20009166"/>
                  </a:lnTo>
                  <a:lnTo>
                    <a:pt x="127535769" y="19864386"/>
                  </a:lnTo>
                  <a:close/>
                  <a:moveTo>
                    <a:pt x="0" y="144780"/>
                  </a:moveTo>
                  <a:lnTo>
                    <a:pt x="144780" y="144780"/>
                  </a:lnTo>
                  <a:lnTo>
                    <a:pt x="144780" y="19864386"/>
                  </a:lnTo>
                  <a:lnTo>
                    <a:pt x="0" y="19864386"/>
                  </a:lnTo>
                  <a:lnTo>
                    <a:pt x="0" y="144780"/>
                  </a:lnTo>
                  <a:close/>
                  <a:moveTo>
                    <a:pt x="0" y="19864386"/>
                  </a:moveTo>
                  <a:lnTo>
                    <a:pt x="144780" y="19864386"/>
                  </a:lnTo>
                  <a:lnTo>
                    <a:pt x="144780" y="20009166"/>
                  </a:lnTo>
                  <a:lnTo>
                    <a:pt x="0" y="20009166"/>
                  </a:lnTo>
                  <a:lnTo>
                    <a:pt x="0" y="19864386"/>
                  </a:lnTo>
                  <a:close/>
                  <a:moveTo>
                    <a:pt x="127535769" y="144780"/>
                  </a:moveTo>
                  <a:lnTo>
                    <a:pt x="127680541" y="144780"/>
                  </a:lnTo>
                  <a:lnTo>
                    <a:pt x="127680541" y="19864386"/>
                  </a:lnTo>
                  <a:lnTo>
                    <a:pt x="127535769" y="19864386"/>
                  </a:lnTo>
                  <a:lnTo>
                    <a:pt x="127535769" y="144780"/>
                  </a:lnTo>
                  <a:close/>
                  <a:moveTo>
                    <a:pt x="144780" y="19864386"/>
                  </a:moveTo>
                  <a:lnTo>
                    <a:pt x="127535769" y="19864386"/>
                  </a:lnTo>
                  <a:lnTo>
                    <a:pt x="127535769" y="20009166"/>
                  </a:lnTo>
                  <a:lnTo>
                    <a:pt x="144780" y="20009166"/>
                  </a:lnTo>
                  <a:lnTo>
                    <a:pt x="144780" y="19864386"/>
                  </a:lnTo>
                  <a:close/>
                  <a:moveTo>
                    <a:pt x="127535769" y="0"/>
                  </a:moveTo>
                  <a:lnTo>
                    <a:pt x="127680541" y="0"/>
                  </a:lnTo>
                  <a:lnTo>
                    <a:pt x="127680541" y="144780"/>
                  </a:lnTo>
                  <a:lnTo>
                    <a:pt x="127535769" y="144780"/>
                  </a:lnTo>
                  <a:lnTo>
                    <a:pt x="127535769" y="0"/>
                  </a:lnTo>
                  <a:close/>
                  <a:moveTo>
                    <a:pt x="0" y="0"/>
                  </a:moveTo>
                  <a:lnTo>
                    <a:pt x="144780" y="0"/>
                  </a:lnTo>
                  <a:lnTo>
                    <a:pt x="144780" y="144780"/>
                  </a:lnTo>
                  <a:lnTo>
                    <a:pt x="0" y="144780"/>
                  </a:lnTo>
                  <a:lnTo>
                    <a:pt x="0" y="0"/>
                  </a:lnTo>
                  <a:close/>
                  <a:moveTo>
                    <a:pt x="144780" y="0"/>
                  </a:moveTo>
                  <a:lnTo>
                    <a:pt x="127535769" y="0"/>
                  </a:lnTo>
                  <a:lnTo>
                    <a:pt x="127535769" y="144780"/>
                  </a:lnTo>
                  <a:lnTo>
                    <a:pt x="144780" y="144780"/>
                  </a:lnTo>
                  <a:lnTo>
                    <a:pt x="144780" y="0"/>
                  </a:lnTo>
                  <a:close/>
                </a:path>
              </a:pathLst>
            </a:custGeom>
            <a:solidFill>
              <a:srgbClr val="A6CD70"/>
            </a:solidFill>
          </p:spPr>
        </p:sp>
      </p:grpSp>
      <p:grpSp>
        <p:nvGrpSpPr>
          <p:cNvPr id="5" name="Group 5"/>
          <p:cNvGrpSpPr/>
          <p:nvPr/>
        </p:nvGrpSpPr>
        <p:grpSpPr>
          <a:xfrm>
            <a:off x="13682345" y="6183306"/>
            <a:ext cx="1966688" cy="196668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DFDF"/>
            </a:solidFill>
          </p:spPr>
        </p:sp>
        <p:sp>
          <p:nvSpPr>
            <p:cNvPr id="7" name="TextBox 7"/>
            <p:cNvSpPr txBox="1"/>
            <p:nvPr/>
          </p:nvSpPr>
          <p:spPr>
            <a:xfrm>
              <a:off x="76200" y="38100"/>
              <a:ext cx="660400" cy="698500"/>
            </a:xfrm>
            <a:prstGeom prst="rect">
              <a:avLst/>
            </a:prstGeom>
          </p:spPr>
          <p:txBody>
            <a:bodyPr lIns="254000" tIns="254000" rIns="254000" bIns="254000" rtlCol="0" anchor="ctr"/>
            <a:lstStyle/>
            <a:p>
              <a:pPr algn="ctr">
                <a:lnSpc>
                  <a:spcPts val="3499"/>
                </a:lnSpc>
              </a:pPr>
              <a:r>
                <a:rPr lang="en-US" sz="2499" dirty="0">
                  <a:solidFill>
                    <a:srgbClr val="2E2E2E"/>
                  </a:solidFill>
                  <a:latin typeface="Cabin"/>
                </a:rPr>
                <a:t>speed x3.25</a:t>
              </a:r>
            </a:p>
          </p:txBody>
        </p:sp>
      </p:grpSp>
      <p:grpSp>
        <p:nvGrpSpPr>
          <p:cNvPr id="8" name="Group 8"/>
          <p:cNvGrpSpPr/>
          <p:nvPr/>
        </p:nvGrpSpPr>
        <p:grpSpPr>
          <a:xfrm>
            <a:off x="15774087" y="545463"/>
            <a:ext cx="1715772" cy="1715772"/>
            <a:chOff x="0" y="0"/>
            <a:chExt cx="812800" cy="812800"/>
          </a:xfrm>
        </p:grpSpPr>
        <p:sp>
          <p:nvSpPr>
            <p:cNvPr id="9" name="Freeform 9"/>
            <p:cNvSpPr/>
            <p:nvPr/>
          </p:nvSpPr>
          <p:spPr>
            <a:xfrm>
              <a:off x="0" y="0"/>
              <a:ext cx="812800" cy="812800"/>
            </a:xfrm>
            <a:custGeom>
              <a:avLst/>
              <a:gdLst/>
              <a:ahLst/>
              <a:cxnLst/>
              <a:rect l="l" t="t" r="r" b="b"/>
              <a:pathLst>
                <a:path w="812800" h="812800">
                  <a:moveTo>
                    <a:pt x="36098" y="0"/>
                  </a:moveTo>
                  <a:lnTo>
                    <a:pt x="776702" y="0"/>
                  </a:lnTo>
                  <a:cubicBezTo>
                    <a:pt x="786276" y="0"/>
                    <a:pt x="795458" y="3803"/>
                    <a:pt x="802227" y="10573"/>
                  </a:cubicBezTo>
                  <a:cubicBezTo>
                    <a:pt x="808997" y="17342"/>
                    <a:pt x="812800" y="26524"/>
                    <a:pt x="812800" y="36098"/>
                  </a:cubicBezTo>
                  <a:lnTo>
                    <a:pt x="812800" y="776702"/>
                  </a:lnTo>
                  <a:cubicBezTo>
                    <a:pt x="812800" y="786276"/>
                    <a:pt x="808997" y="795458"/>
                    <a:pt x="802227" y="802227"/>
                  </a:cubicBezTo>
                  <a:cubicBezTo>
                    <a:pt x="795458" y="808997"/>
                    <a:pt x="786276" y="812800"/>
                    <a:pt x="776702" y="812800"/>
                  </a:cubicBezTo>
                  <a:lnTo>
                    <a:pt x="36098" y="812800"/>
                  </a:lnTo>
                  <a:cubicBezTo>
                    <a:pt x="26524" y="812800"/>
                    <a:pt x="17342" y="808997"/>
                    <a:pt x="10573" y="802227"/>
                  </a:cubicBezTo>
                  <a:cubicBezTo>
                    <a:pt x="3803" y="795458"/>
                    <a:pt x="0" y="786276"/>
                    <a:pt x="0" y="776702"/>
                  </a:cubicBezTo>
                  <a:lnTo>
                    <a:pt x="0" y="36098"/>
                  </a:lnTo>
                  <a:cubicBezTo>
                    <a:pt x="0" y="26524"/>
                    <a:pt x="3803" y="17342"/>
                    <a:pt x="10573" y="10573"/>
                  </a:cubicBezTo>
                  <a:cubicBezTo>
                    <a:pt x="17342" y="3803"/>
                    <a:pt x="26524" y="0"/>
                    <a:pt x="36098" y="0"/>
                  </a:cubicBezTo>
                  <a:close/>
                </a:path>
              </a:pathLst>
            </a:custGeom>
            <a:solidFill>
              <a:srgbClr val="A6CD70"/>
            </a:solidFill>
          </p:spPr>
        </p:sp>
        <p:sp>
          <p:nvSpPr>
            <p:cNvPr id="10" name="TextBox 10"/>
            <p:cNvSpPr txBox="1"/>
            <p:nvPr/>
          </p:nvSpPr>
          <p:spPr>
            <a:xfrm>
              <a:off x="0" y="-28575"/>
              <a:ext cx="812800" cy="841375"/>
            </a:xfrm>
            <a:prstGeom prst="rect">
              <a:avLst/>
            </a:prstGeom>
          </p:spPr>
          <p:txBody>
            <a:bodyPr lIns="254000" tIns="254000" rIns="254000" bIns="254000" rtlCol="0" anchor="ctr"/>
            <a:lstStyle/>
            <a:p>
              <a:pPr algn="ctr">
                <a:lnSpc>
                  <a:spcPts val="1540"/>
                </a:lnSpc>
              </a:pPr>
              <a:endParaRPr/>
            </a:p>
          </p:txBody>
        </p:sp>
      </p:grpSp>
      <p:grpSp>
        <p:nvGrpSpPr>
          <p:cNvPr id="11" name="Group 11"/>
          <p:cNvGrpSpPr/>
          <p:nvPr/>
        </p:nvGrpSpPr>
        <p:grpSpPr>
          <a:xfrm>
            <a:off x="14079796" y="8797867"/>
            <a:ext cx="920869" cy="920865"/>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0270" t="-32107" r="-12387" b="-51879"/>
              </a:stretch>
            </a:blipFill>
          </p:spPr>
        </p:sp>
      </p:grpSp>
      <p:pic>
        <p:nvPicPr>
          <p:cNvPr id="13" name="Picture 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1828800" y="3108312"/>
            <a:ext cx="10933312" cy="6149988"/>
          </a:xfrm>
          <a:prstGeom prst="rect">
            <a:avLst/>
          </a:prstGeom>
        </p:spPr>
      </p:pic>
      <p:sp>
        <p:nvSpPr>
          <p:cNvPr id="14" name="TextBox 14"/>
          <p:cNvSpPr txBox="1"/>
          <p:nvPr/>
        </p:nvSpPr>
        <p:spPr>
          <a:xfrm>
            <a:off x="1028700" y="898524"/>
            <a:ext cx="10835455" cy="1076325"/>
          </a:xfrm>
          <a:prstGeom prst="rect">
            <a:avLst/>
          </a:prstGeom>
        </p:spPr>
        <p:txBody>
          <a:bodyPr lIns="0" tIns="0" rIns="0" bIns="0" rtlCol="0" anchor="t">
            <a:spAutoFit/>
          </a:bodyPr>
          <a:lstStyle/>
          <a:p>
            <a:pPr algn="l">
              <a:lnSpc>
                <a:spcPts val="8250"/>
              </a:lnSpc>
            </a:pPr>
            <a:r>
              <a:rPr lang="en-US" sz="7500">
                <a:solidFill>
                  <a:srgbClr val="2E2E2E"/>
                </a:solidFill>
                <a:latin typeface="Cabin"/>
              </a:rPr>
              <a:t>Video Thí Nghiệm</a:t>
            </a:r>
          </a:p>
        </p:txBody>
      </p:sp>
      <p:sp>
        <p:nvSpPr>
          <p:cNvPr id="15" name="TextBox 15"/>
          <p:cNvSpPr txBox="1"/>
          <p:nvPr/>
        </p:nvSpPr>
        <p:spPr>
          <a:xfrm>
            <a:off x="1028700" y="9445047"/>
            <a:ext cx="2457684" cy="273685"/>
          </a:xfrm>
          <a:prstGeom prst="rect">
            <a:avLst/>
          </a:prstGeom>
        </p:spPr>
        <p:txBody>
          <a:bodyPr lIns="0" tIns="0" rIns="0" bIns="0" rtlCol="0" anchor="t">
            <a:spAutoFit/>
          </a:bodyPr>
          <a:lstStyle/>
          <a:p>
            <a:pPr algn="ctr">
              <a:lnSpc>
                <a:spcPts val="2239"/>
              </a:lnSpc>
              <a:spcBef>
                <a:spcPct val="0"/>
              </a:spcBef>
            </a:pPr>
            <a:r>
              <a:rPr lang="en-US" sz="1599">
                <a:solidFill>
                  <a:srgbClr val="2E2E2E"/>
                </a:solidFill>
                <a:latin typeface="Cabin"/>
              </a:rPr>
              <a:t>------------------------</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Freeform 2"/>
          <p:cNvSpPr/>
          <p:nvPr/>
        </p:nvSpPr>
        <p:spPr>
          <a:xfrm>
            <a:off x="674317" y="5143500"/>
            <a:ext cx="8289322" cy="4684192"/>
          </a:xfrm>
          <a:custGeom>
            <a:avLst/>
            <a:gdLst/>
            <a:ahLst/>
            <a:cxnLst/>
            <a:rect l="l" t="t" r="r" b="b"/>
            <a:pathLst>
              <a:path w="8289322" h="4684192">
                <a:moveTo>
                  <a:pt x="0" y="0"/>
                </a:moveTo>
                <a:lnTo>
                  <a:pt x="8289322" y="0"/>
                </a:lnTo>
                <a:lnTo>
                  <a:pt x="8289322" y="4684192"/>
                </a:lnTo>
                <a:lnTo>
                  <a:pt x="0" y="4684192"/>
                </a:lnTo>
                <a:lnTo>
                  <a:pt x="0" y="0"/>
                </a:lnTo>
                <a:close/>
              </a:path>
            </a:pathLst>
          </a:custGeom>
          <a:blipFill>
            <a:blip r:embed="rId2"/>
            <a:stretch>
              <a:fillRect r="-21830"/>
            </a:stretch>
          </a:blipFill>
        </p:spPr>
      </p:sp>
      <p:sp>
        <p:nvSpPr>
          <p:cNvPr id="3" name="Freeform 3"/>
          <p:cNvSpPr/>
          <p:nvPr/>
        </p:nvSpPr>
        <p:spPr>
          <a:xfrm>
            <a:off x="10367593" y="4897907"/>
            <a:ext cx="7110630" cy="4704978"/>
          </a:xfrm>
          <a:custGeom>
            <a:avLst/>
            <a:gdLst/>
            <a:ahLst/>
            <a:cxnLst/>
            <a:rect l="l" t="t" r="r" b="b"/>
            <a:pathLst>
              <a:path w="7110630" h="4704978">
                <a:moveTo>
                  <a:pt x="0" y="0"/>
                </a:moveTo>
                <a:lnTo>
                  <a:pt x="7110631" y="0"/>
                </a:lnTo>
                <a:lnTo>
                  <a:pt x="7110631" y="4704978"/>
                </a:lnTo>
                <a:lnTo>
                  <a:pt x="0" y="4704978"/>
                </a:lnTo>
                <a:lnTo>
                  <a:pt x="0" y="0"/>
                </a:lnTo>
                <a:close/>
              </a:path>
            </a:pathLst>
          </a:custGeom>
          <a:blipFill>
            <a:blip r:embed="rId3"/>
            <a:stretch>
              <a:fillRect/>
            </a:stretch>
          </a:blipFill>
        </p:spPr>
      </p:sp>
      <p:sp>
        <p:nvSpPr>
          <p:cNvPr id="4" name="Freeform 4"/>
          <p:cNvSpPr/>
          <p:nvPr/>
        </p:nvSpPr>
        <p:spPr>
          <a:xfrm>
            <a:off x="12378704" y="1535070"/>
            <a:ext cx="2041282" cy="1901308"/>
          </a:xfrm>
          <a:custGeom>
            <a:avLst/>
            <a:gdLst/>
            <a:ahLst/>
            <a:cxnLst/>
            <a:rect l="l" t="t" r="r" b="b"/>
            <a:pathLst>
              <a:path w="2041282" h="1901308">
                <a:moveTo>
                  <a:pt x="0" y="0"/>
                </a:moveTo>
                <a:lnTo>
                  <a:pt x="2041282" y="0"/>
                </a:lnTo>
                <a:lnTo>
                  <a:pt x="2041282" y="1901308"/>
                </a:lnTo>
                <a:lnTo>
                  <a:pt x="0" y="1901308"/>
                </a:lnTo>
                <a:lnTo>
                  <a:pt x="0" y="0"/>
                </a:lnTo>
                <a:close/>
              </a:path>
            </a:pathLst>
          </a:custGeom>
          <a:blipFill>
            <a:blip r:embed="rId4"/>
            <a:stretch>
              <a:fillRect/>
            </a:stretch>
          </a:blipFill>
        </p:spPr>
      </p:sp>
      <p:sp>
        <p:nvSpPr>
          <p:cNvPr id="5" name="Freeform 5"/>
          <p:cNvSpPr/>
          <p:nvPr/>
        </p:nvSpPr>
        <p:spPr>
          <a:xfrm>
            <a:off x="3123281" y="2020166"/>
            <a:ext cx="2366028" cy="2535030"/>
          </a:xfrm>
          <a:custGeom>
            <a:avLst/>
            <a:gdLst/>
            <a:ahLst/>
            <a:cxnLst/>
            <a:rect l="l" t="t" r="r" b="b"/>
            <a:pathLst>
              <a:path w="2366028" h="2535030">
                <a:moveTo>
                  <a:pt x="0" y="0"/>
                </a:moveTo>
                <a:lnTo>
                  <a:pt x="2366028" y="0"/>
                </a:lnTo>
                <a:lnTo>
                  <a:pt x="2366028" y="2535030"/>
                </a:lnTo>
                <a:lnTo>
                  <a:pt x="0" y="2535030"/>
                </a:lnTo>
                <a:lnTo>
                  <a:pt x="0" y="0"/>
                </a:lnTo>
                <a:close/>
              </a:path>
            </a:pathLst>
          </a:custGeom>
          <a:blipFill>
            <a:blip r:embed="rId5"/>
            <a:stretch>
              <a:fillRect/>
            </a:stretch>
          </a:blipFill>
        </p:spPr>
      </p:sp>
      <p:sp>
        <p:nvSpPr>
          <p:cNvPr id="6" name="TextBox 6"/>
          <p:cNvSpPr txBox="1"/>
          <p:nvPr/>
        </p:nvSpPr>
        <p:spPr>
          <a:xfrm>
            <a:off x="1028700" y="898524"/>
            <a:ext cx="10835455" cy="1076325"/>
          </a:xfrm>
          <a:prstGeom prst="rect">
            <a:avLst/>
          </a:prstGeom>
        </p:spPr>
        <p:txBody>
          <a:bodyPr lIns="0" tIns="0" rIns="0" bIns="0" rtlCol="0" anchor="t">
            <a:spAutoFit/>
          </a:bodyPr>
          <a:lstStyle/>
          <a:p>
            <a:pPr algn="l">
              <a:lnSpc>
                <a:spcPts val="8250"/>
              </a:lnSpc>
            </a:pPr>
            <a:r>
              <a:rPr lang="en-US" sz="7500" dirty="0">
                <a:solidFill>
                  <a:srgbClr val="2E2E2E"/>
                </a:solidFill>
                <a:latin typeface="Cabin"/>
              </a:rPr>
              <a:t> </a:t>
            </a:r>
            <a:r>
              <a:rPr lang="en-US" sz="7500" dirty="0" err="1">
                <a:solidFill>
                  <a:srgbClr val="2E2E2E"/>
                </a:solidFill>
                <a:latin typeface="Cabin"/>
              </a:rPr>
              <a:t>Kết</a:t>
            </a:r>
            <a:r>
              <a:rPr lang="en-US" sz="7500" dirty="0">
                <a:solidFill>
                  <a:srgbClr val="2E2E2E"/>
                </a:solidFill>
                <a:latin typeface="Cabin"/>
              </a:rPr>
              <a:t> </a:t>
            </a:r>
            <a:r>
              <a:rPr lang="en-US" sz="7500" dirty="0" err="1">
                <a:solidFill>
                  <a:srgbClr val="2E2E2E"/>
                </a:solidFill>
                <a:latin typeface="Cabin"/>
              </a:rPr>
              <a:t>Quả</a:t>
            </a:r>
            <a:r>
              <a:rPr lang="en-US" sz="7500" dirty="0">
                <a:solidFill>
                  <a:srgbClr val="2E2E2E"/>
                </a:solidFill>
                <a:latin typeface="Cabin"/>
              </a:rPr>
              <a:t> </a:t>
            </a:r>
            <a:r>
              <a:rPr lang="en-US" sz="7500" dirty="0" err="1">
                <a:solidFill>
                  <a:srgbClr val="2E2E2E"/>
                </a:solidFill>
                <a:latin typeface="Cabin"/>
              </a:rPr>
              <a:t>Thử</a:t>
            </a:r>
            <a:r>
              <a:rPr lang="en-US" sz="7500">
                <a:solidFill>
                  <a:srgbClr val="2E2E2E"/>
                </a:solidFill>
                <a:latin typeface="Cabin"/>
              </a:rPr>
              <a:t> </a:t>
            </a:r>
            <a:r>
              <a:rPr lang="en-US" sz="7500" smtClean="0">
                <a:solidFill>
                  <a:srgbClr val="2E2E2E"/>
                </a:solidFill>
                <a:latin typeface="Cabin"/>
              </a:rPr>
              <a:t>Nghiệm</a:t>
            </a:r>
            <a:endParaRPr lang="en-US" sz="7500" dirty="0">
              <a:solidFill>
                <a:srgbClr val="2E2E2E"/>
              </a:solidFill>
              <a:latin typeface="Cabin"/>
            </a:endParaRPr>
          </a:p>
        </p:txBody>
      </p:sp>
      <p:sp>
        <p:nvSpPr>
          <p:cNvPr id="7" name="TextBox 7"/>
          <p:cNvSpPr txBox="1"/>
          <p:nvPr/>
        </p:nvSpPr>
        <p:spPr>
          <a:xfrm>
            <a:off x="674317" y="2190638"/>
            <a:ext cx="6497700" cy="637798"/>
          </a:xfrm>
          <a:prstGeom prst="rect">
            <a:avLst/>
          </a:prstGeom>
        </p:spPr>
        <p:txBody>
          <a:bodyPr lIns="0" tIns="0" rIns="0" bIns="0" rtlCol="0" anchor="t">
            <a:spAutoFit/>
          </a:bodyPr>
          <a:lstStyle/>
          <a:p>
            <a:pPr algn="l">
              <a:lnSpc>
                <a:spcPts val="4947"/>
              </a:lnSpc>
            </a:pPr>
            <a:r>
              <a:rPr lang="en-US" sz="4497">
                <a:solidFill>
                  <a:srgbClr val="2E2E2E"/>
                </a:solidFill>
                <a:latin typeface="Cabin"/>
              </a:rPr>
              <a:t>Input</a:t>
            </a:r>
          </a:p>
        </p:txBody>
      </p:sp>
      <p:sp>
        <p:nvSpPr>
          <p:cNvPr id="8" name="TextBox 8"/>
          <p:cNvSpPr txBox="1"/>
          <p:nvPr/>
        </p:nvSpPr>
        <p:spPr>
          <a:xfrm>
            <a:off x="674317" y="4260109"/>
            <a:ext cx="6497700" cy="637798"/>
          </a:xfrm>
          <a:prstGeom prst="rect">
            <a:avLst/>
          </a:prstGeom>
        </p:spPr>
        <p:txBody>
          <a:bodyPr lIns="0" tIns="0" rIns="0" bIns="0" rtlCol="0" anchor="t">
            <a:spAutoFit/>
          </a:bodyPr>
          <a:lstStyle/>
          <a:p>
            <a:pPr algn="l">
              <a:lnSpc>
                <a:spcPts val="4947"/>
              </a:lnSpc>
            </a:pPr>
            <a:r>
              <a:rPr lang="en-US" sz="4497">
                <a:solidFill>
                  <a:srgbClr val="2E2E2E"/>
                </a:solidFill>
                <a:latin typeface="Cabin"/>
              </a:rPr>
              <a:t>Output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AutoShape 2"/>
          <p:cNvSpPr/>
          <p:nvPr/>
        </p:nvSpPr>
        <p:spPr>
          <a:xfrm>
            <a:off x="1132351" y="8519217"/>
            <a:ext cx="17893774" cy="0"/>
          </a:xfrm>
          <a:prstGeom prst="line">
            <a:avLst/>
          </a:prstGeom>
          <a:ln w="9525" cap="rnd">
            <a:solidFill>
              <a:srgbClr val="2E2E2E"/>
            </a:solidFill>
            <a:prstDash val="solid"/>
            <a:headEnd type="none" w="sm" len="sm"/>
            <a:tailEnd type="none" w="sm" len="sm"/>
          </a:ln>
        </p:spPr>
      </p:sp>
      <p:sp>
        <p:nvSpPr>
          <p:cNvPr id="3" name="Freeform 3"/>
          <p:cNvSpPr/>
          <p:nvPr/>
        </p:nvSpPr>
        <p:spPr>
          <a:xfrm>
            <a:off x="1018599" y="2718388"/>
            <a:ext cx="473421" cy="635078"/>
          </a:xfrm>
          <a:custGeom>
            <a:avLst/>
            <a:gdLst/>
            <a:ahLst/>
            <a:cxnLst/>
            <a:rect l="l" t="t" r="r" b="b"/>
            <a:pathLst>
              <a:path w="473421" h="635078">
                <a:moveTo>
                  <a:pt x="0" y="0"/>
                </a:moveTo>
                <a:lnTo>
                  <a:pt x="473422" y="0"/>
                </a:lnTo>
                <a:lnTo>
                  <a:pt x="473422" y="635077"/>
                </a:lnTo>
                <a:lnTo>
                  <a:pt x="0" y="6350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7277192" y="7024187"/>
            <a:ext cx="473421" cy="635078"/>
          </a:xfrm>
          <a:custGeom>
            <a:avLst/>
            <a:gdLst/>
            <a:ahLst/>
            <a:cxnLst/>
            <a:rect l="l" t="t" r="r" b="b"/>
            <a:pathLst>
              <a:path w="473421" h="635078">
                <a:moveTo>
                  <a:pt x="0" y="0"/>
                </a:moveTo>
                <a:lnTo>
                  <a:pt x="473421" y="0"/>
                </a:lnTo>
                <a:lnTo>
                  <a:pt x="473421" y="635077"/>
                </a:lnTo>
                <a:lnTo>
                  <a:pt x="0" y="6350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132351" y="6706648"/>
            <a:ext cx="473421" cy="635078"/>
          </a:xfrm>
          <a:custGeom>
            <a:avLst/>
            <a:gdLst/>
            <a:ahLst/>
            <a:cxnLst/>
            <a:rect l="l" t="t" r="r" b="b"/>
            <a:pathLst>
              <a:path w="473421" h="635078">
                <a:moveTo>
                  <a:pt x="0" y="0"/>
                </a:moveTo>
                <a:lnTo>
                  <a:pt x="473422" y="0"/>
                </a:lnTo>
                <a:lnTo>
                  <a:pt x="473422" y="635077"/>
                </a:lnTo>
                <a:lnTo>
                  <a:pt x="0" y="6350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7040481" y="2558270"/>
            <a:ext cx="473421" cy="635078"/>
          </a:xfrm>
          <a:custGeom>
            <a:avLst/>
            <a:gdLst/>
            <a:ahLst/>
            <a:cxnLst/>
            <a:rect l="l" t="t" r="r" b="b"/>
            <a:pathLst>
              <a:path w="473421" h="635078">
                <a:moveTo>
                  <a:pt x="0" y="0"/>
                </a:moveTo>
                <a:lnTo>
                  <a:pt x="473422" y="0"/>
                </a:lnTo>
                <a:lnTo>
                  <a:pt x="473422" y="635077"/>
                </a:lnTo>
                <a:lnTo>
                  <a:pt x="0" y="6350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11288279" y="877502"/>
            <a:ext cx="8261138" cy="1922592"/>
          </a:xfrm>
          <a:custGeom>
            <a:avLst/>
            <a:gdLst/>
            <a:ahLst/>
            <a:cxnLst/>
            <a:rect l="l" t="t" r="r" b="b"/>
            <a:pathLst>
              <a:path w="8261138" h="1922592">
                <a:moveTo>
                  <a:pt x="0" y="0"/>
                </a:moveTo>
                <a:lnTo>
                  <a:pt x="8261138" y="0"/>
                </a:lnTo>
                <a:lnTo>
                  <a:pt x="8261138" y="1922592"/>
                </a:lnTo>
                <a:lnTo>
                  <a:pt x="0" y="192259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255310" y="3391565"/>
            <a:ext cx="16495303" cy="3541970"/>
          </a:xfrm>
          <a:prstGeom prst="rect">
            <a:avLst/>
          </a:prstGeom>
        </p:spPr>
        <p:txBody>
          <a:bodyPr lIns="0" tIns="0" rIns="0" bIns="0" rtlCol="0" anchor="t">
            <a:spAutoFit/>
          </a:bodyPr>
          <a:lstStyle/>
          <a:p>
            <a:pPr algn="l">
              <a:lnSpc>
                <a:spcPts val="4009"/>
              </a:lnSpc>
              <a:spcBef>
                <a:spcPct val="0"/>
              </a:spcBef>
            </a:pPr>
            <a:r>
              <a:rPr lang="en-US" sz="3645">
                <a:solidFill>
                  <a:srgbClr val="2E2E2E"/>
                </a:solidFill>
                <a:latin typeface="Cabin"/>
              </a:rPr>
              <a:t>Tuy nhiên có một số lỗi trong quá trình vẽ gây ra hình ảnh đầu ra không đạt được độ chính xác cao như mong đợi.</a:t>
            </a:r>
          </a:p>
          <a:p>
            <a:pPr algn="l">
              <a:lnSpc>
                <a:spcPts val="4009"/>
              </a:lnSpc>
              <a:spcBef>
                <a:spcPct val="0"/>
              </a:spcBef>
            </a:pPr>
            <a:r>
              <a:rPr lang="en-US" sz="3645">
                <a:solidFill>
                  <a:srgbClr val="2E2E2E"/>
                </a:solidFill>
                <a:latin typeface="Cabin"/>
              </a:rPr>
              <a:t>Lỗi do chất lượng hình ảnh đầu vào kém và thiết lập thông số kênh màu HSV không phù hợp gây ra sai lệch giữa độ màu, độ bão hòa và độ sáng khi đọc hình ảnh vào.</a:t>
            </a:r>
          </a:p>
          <a:p>
            <a:pPr algn="l">
              <a:lnSpc>
                <a:spcPts val="4009"/>
              </a:lnSpc>
              <a:spcBef>
                <a:spcPct val="0"/>
              </a:spcBef>
            </a:pPr>
            <a:r>
              <a:rPr lang="en-US" sz="3645">
                <a:solidFill>
                  <a:srgbClr val="2E2E2E"/>
                </a:solidFill>
                <a:latin typeface="Cabin"/>
              </a:rPr>
              <a:t>Một số ảnh kích thước quá lớn sẽ phải chỉnh lại biến ‘scaleFactor’ trục x,y khi tay máy thực hiện vẽ trên mặt phẳng là giấy nếu không tay máy sẽ không đủ dài để vẽ gây ra thiếu nét.</a:t>
            </a:r>
          </a:p>
        </p:txBody>
      </p:sp>
      <p:sp>
        <p:nvSpPr>
          <p:cNvPr id="9" name="TextBox 9"/>
          <p:cNvSpPr txBox="1"/>
          <p:nvPr/>
        </p:nvSpPr>
        <p:spPr>
          <a:xfrm>
            <a:off x="1028700" y="898524"/>
            <a:ext cx="10835455" cy="1076325"/>
          </a:xfrm>
          <a:prstGeom prst="rect">
            <a:avLst/>
          </a:prstGeom>
        </p:spPr>
        <p:txBody>
          <a:bodyPr lIns="0" tIns="0" rIns="0" bIns="0" rtlCol="0" anchor="t">
            <a:spAutoFit/>
          </a:bodyPr>
          <a:lstStyle/>
          <a:p>
            <a:pPr algn="l">
              <a:lnSpc>
                <a:spcPts val="8250"/>
              </a:lnSpc>
            </a:pPr>
            <a:r>
              <a:rPr lang="en-US" sz="7500">
                <a:solidFill>
                  <a:srgbClr val="2E2E2E"/>
                </a:solidFill>
                <a:latin typeface="Cabin"/>
              </a:rPr>
              <a:t>Tổng Kết Đánh Giá</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487</Words>
  <Application>Microsoft Office PowerPoint</Application>
  <PresentationFormat>Custom</PresentationFormat>
  <Paragraphs>51</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Muli Bold</vt:lpstr>
      <vt:lpstr>Cabin Medium</vt:lpstr>
      <vt:lpstr>Arial</vt:lpstr>
      <vt:lpstr>Cabin Semi-Bold</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CUỐI KÌ MÔN ĐỘNG HỌC VÀ ĐỘNG LỰC HỌC</dc:title>
  <cp:lastModifiedBy>Administrator</cp:lastModifiedBy>
  <cp:revision>6</cp:revision>
  <dcterms:created xsi:type="dcterms:W3CDTF">2006-08-16T00:00:00Z</dcterms:created>
  <dcterms:modified xsi:type="dcterms:W3CDTF">2025-07-21T04:25:20Z</dcterms:modified>
  <dc:identifier>DAGGelMmjDc</dc:identifier>
</cp:coreProperties>
</file>